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259" r:id="rId5"/>
    <p:sldId id="263" r:id="rId6"/>
    <p:sldId id="260" r:id="rId7"/>
    <p:sldId id="261"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76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57" d="100"/>
          <a:sy n="57" d="100"/>
        </p:scale>
        <p:origin x="78" y="1320"/>
      </p:cViewPr>
      <p:guideLst>
        <p:guide orient="horz"/>
        <p:guide pos="76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0D1AFE-C16E-4343-954E-E060E404796D}" type="doc">
      <dgm:prSet loTypeId="urn:microsoft.com/office/officeart/2005/8/layout/vList5" loCatId="list" qsTypeId="urn:microsoft.com/office/officeart/2005/8/quickstyle/simple4" qsCatId="simple" csTypeId="urn:microsoft.com/office/officeart/2005/8/colors/colorful2" csCatId="colorful" phldr="1"/>
      <dgm:spPr/>
      <dgm:t>
        <a:bodyPr/>
        <a:lstStyle/>
        <a:p>
          <a:endParaRPr lang="en-US"/>
        </a:p>
      </dgm:t>
    </dgm:pt>
    <dgm:pt modelId="{BEB4F0C0-6748-4BB9-9623-0498A9AF0C72}">
      <dgm:prSet custT="1"/>
      <dgm:spPr/>
      <dgm:t>
        <a:bodyPr/>
        <a:lstStyle/>
        <a:p>
          <a:pPr rtl="1"/>
          <a:r>
            <a:rPr lang="ar-IQ" sz="3200" dirty="0">
              <a:latin typeface="Arabic Typesetting" panose="03020402040406030203" pitchFamily="66" charset="-78"/>
              <a:cs typeface="Arabic Typesetting" panose="03020402040406030203" pitchFamily="66" charset="-78"/>
            </a:rPr>
            <a:t>ويؤكد روجرز أن نظريته يمكن تطبيقها في كل التفاعلات بين الأشخاص وليس على التفاعل بين المعالِج والزبون فقط.</a:t>
          </a:r>
          <a:endParaRPr lang="en-US" sz="3200" dirty="0">
            <a:latin typeface="Arabic Typesetting" panose="03020402040406030203" pitchFamily="66" charset="-78"/>
            <a:cs typeface="Arabic Typesetting" panose="03020402040406030203" pitchFamily="66" charset="-78"/>
          </a:endParaRPr>
        </a:p>
      </dgm:t>
    </dgm:pt>
    <dgm:pt modelId="{7CA875F6-FD80-438D-9CDF-3A6ACB0B01BA}" type="parTrans" cxnId="{D74EC694-70F4-4B97-9798-565F85CE0EFF}">
      <dgm:prSet/>
      <dgm:spPr/>
      <dgm:t>
        <a:bodyPr/>
        <a:lstStyle/>
        <a:p>
          <a:endParaRPr lang="en-US"/>
        </a:p>
      </dgm:t>
    </dgm:pt>
    <dgm:pt modelId="{0ECE3065-37BE-4285-8D97-26F2D49488F7}" type="sibTrans" cxnId="{D74EC694-70F4-4B97-9798-565F85CE0EFF}">
      <dgm:prSet/>
      <dgm:spPr/>
      <dgm:t>
        <a:bodyPr/>
        <a:lstStyle/>
        <a:p>
          <a:endParaRPr lang="en-US"/>
        </a:p>
      </dgm:t>
    </dgm:pt>
    <dgm:pt modelId="{96806577-600A-4873-8923-E455CED5D0BC}">
      <dgm:prSet custT="1"/>
      <dgm:spPr/>
      <dgm:t>
        <a:bodyPr/>
        <a:lstStyle/>
        <a:p>
          <a:r>
            <a:rPr lang="ar-IQ" sz="3200" dirty="0">
              <a:latin typeface="Arabic Typesetting" panose="03020402040406030203" pitchFamily="66" charset="-78"/>
              <a:cs typeface="Arabic Typesetting" panose="03020402040406030203" pitchFamily="66" charset="-78"/>
            </a:rPr>
            <a:t>وأعتقد روجرز أن الدافع الأساسي لأفعال البشر هو الرغبة في... </a:t>
          </a:r>
          <a:endParaRPr lang="en-US" sz="3200" dirty="0">
            <a:latin typeface="Arabic Typesetting" panose="03020402040406030203" pitchFamily="66" charset="-78"/>
            <a:cs typeface="Arabic Typesetting" panose="03020402040406030203" pitchFamily="66" charset="-78"/>
          </a:endParaRPr>
        </a:p>
      </dgm:t>
    </dgm:pt>
    <dgm:pt modelId="{A120AE76-B5C2-4197-89D6-D59D63FFD89A}" type="parTrans" cxnId="{453C0184-3262-43D9-87ED-EC8AD1ECF7A0}">
      <dgm:prSet/>
      <dgm:spPr/>
      <dgm:t>
        <a:bodyPr/>
        <a:lstStyle/>
        <a:p>
          <a:endParaRPr lang="en-US"/>
        </a:p>
      </dgm:t>
    </dgm:pt>
    <dgm:pt modelId="{01D3BB7E-E621-479D-9624-0037789BC12A}" type="sibTrans" cxnId="{453C0184-3262-43D9-87ED-EC8AD1ECF7A0}">
      <dgm:prSet/>
      <dgm:spPr/>
      <dgm:t>
        <a:bodyPr/>
        <a:lstStyle/>
        <a:p>
          <a:endParaRPr lang="en-US"/>
        </a:p>
      </dgm:t>
    </dgm:pt>
    <dgm:pt modelId="{962F405C-A442-417D-AB68-2983B21966D4}">
      <dgm:prSet custT="1"/>
      <dgm:spPr/>
      <dgm:t>
        <a:bodyPr/>
        <a:lstStyle/>
        <a:p>
          <a:pPr rtl="1"/>
          <a:r>
            <a:rPr lang="ar-IQ" sz="3200" dirty="0">
              <a:latin typeface="Arabic Typesetting" panose="03020402040406030203" pitchFamily="66" charset="-78"/>
              <a:cs typeface="Arabic Typesetting" panose="03020402040406030203" pitchFamily="66" charset="-78"/>
            </a:rPr>
            <a:t>تأكيد الذات </a:t>
          </a:r>
          <a:r>
            <a:rPr lang="en-US" sz="3200" dirty="0">
              <a:latin typeface="Arabic Typesetting" panose="03020402040406030203" pitchFamily="66" charset="-78"/>
              <a:cs typeface="Arabic Typesetting" panose="03020402040406030203" pitchFamily="66" charset="-78"/>
            </a:rPr>
            <a:t> </a:t>
          </a:r>
          <a:r>
            <a:rPr lang="en-US" sz="3200" b="1" dirty="0">
              <a:latin typeface="Arabic Typesetting" panose="03020402040406030203" pitchFamily="66" charset="-78"/>
              <a:cs typeface="Arabic Typesetting" panose="03020402040406030203" pitchFamily="66" charset="-78"/>
            </a:rPr>
            <a:t>Self-actualization</a:t>
          </a:r>
          <a:endParaRPr lang="en-US" sz="3200" dirty="0">
            <a:latin typeface="Arabic Typesetting" panose="03020402040406030203" pitchFamily="66" charset="-78"/>
            <a:cs typeface="Arabic Typesetting" panose="03020402040406030203" pitchFamily="66" charset="-78"/>
          </a:endParaRPr>
        </a:p>
      </dgm:t>
    </dgm:pt>
    <dgm:pt modelId="{A8DA7E1C-7DA3-425B-9AD4-E20E7380E77F}" type="parTrans" cxnId="{B5C6E323-3051-4C08-A50F-8836E6704647}">
      <dgm:prSet/>
      <dgm:spPr/>
      <dgm:t>
        <a:bodyPr/>
        <a:lstStyle/>
        <a:p>
          <a:endParaRPr lang="en-US"/>
        </a:p>
      </dgm:t>
    </dgm:pt>
    <dgm:pt modelId="{A8D29FAB-296C-4B32-ABCF-CC9BD40F42CE}" type="sibTrans" cxnId="{B5C6E323-3051-4C08-A50F-8836E6704647}">
      <dgm:prSet/>
      <dgm:spPr/>
      <dgm:t>
        <a:bodyPr/>
        <a:lstStyle/>
        <a:p>
          <a:endParaRPr lang="en-US"/>
        </a:p>
      </dgm:t>
    </dgm:pt>
    <dgm:pt modelId="{8AACA4D9-027F-41BC-AD42-6E32B073F2A8}" type="pres">
      <dgm:prSet presAssocID="{850D1AFE-C16E-4343-954E-E060E404796D}" presName="Name0" presStyleCnt="0">
        <dgm:presLayoutVars>
          <dgm:dir/>
          <dgm:animLvl val="lvl"/>
          <dgm:resizeHandles val="exact"/>
        </dgm:presLayoutVars>
      </dgm:prSet>
      <dgm:spPr/>
    </dgm:pt>
    <dgm:pt modelId="{DE848516-F5FA-48AE-A493-8EE4BB8C5F87}" type="pres">
      <dgm:prSet presAssocID="{BEB4F0C0-6748-4BB9-9623-0498A9AF0C72}" presName="linNode" presStyleCnt="0"/>
      <dgm:spPr/>
    </dgm:pt>
    <dgm:pt modelId="{3FB7EF30-C5A6-4814-B08A-DCE1A4B8F57F}" type="pres">
      <dgm:prSet presAssocID="{BEB4F0C0-6748-4BB9-9623-0498A9AF0C72}" presName="parentText" presStyleLbl="node1" presStyleIdx="0" presStyleCnt="3" custScaleY="226093" custLinFactNeighborX="49" custLinFactNeighborY="33100">
        <dgm:presLayoutVars>
          <dgm:chMax val="1"/>
          <dgm:bulletEnabled val="1"/>
        </dgm:presLayoutVars>
      </dgm:prSet>
      <dgm:spPr/>
    </dgm:pt>
    <dgm:pt modelId="{2C5A99A3-AF97-4CE6-8449-4F57F18EA40A}" type="pres">
      <dgm:prSet presAssocID="{0ECE3065-37BE-4285-8D97-26F2D49488F7}" presName="sp" presStyleCnt="0"/>
      <dgm:spPr/>
    </dgm:pt>
    <dgm:pt modelId="{4F785FDA-A02E-4633-9BF0-F614551E5AB2}" type="pres">
      <dgm:prSet presAssocID="{96806577-600A-4873-8923-E455CED5D0BC}" presName="linNode" presStyleCnt="0"/>
      <dgm:spPr/>
    </dgm:pt>
    <dgm:pt modelId="{5D447F51-5CC4-4C6F-835C-2E75BBA925D6}" type="pres">
      <dgm:prSet presAssocID="{96806577-600A-4873-8923-E455CED5D0BC}" presName="parentText" presStyleLbl="node1" presStyleIdx="1" presStyleCnt="3" custScaleY="178900" custLinFactNeighborX="77449" custLinFactNeighborY="42412">
        <dgm:presLayoutVars>
          <dgm:chMax val="1"/>
          <dgm:bulletEnabled val="1"/>
        </dgm:presLayoutVars>
      </dgm:prSet>
      <dgm:spPr/>
    </dgm:pt>
    <dgm:pt modelId="{7447CB3F-2394-47DC-AC1D-FD897FFC4FD4}" type="pres">
      <dgm:prSet presAssocID="{01D3BB7E-E621-479D-9624-0037789BC12A}" presName="sp" presStyleCnt="0"/>
      <dgm:spPr/>
    </dgm:pt>
    <dgm:pt modelId="{E64B3B10-27A6-42D1-9997-515756E7874D}" type="pres">
      <dgm:prSet presAssocID="{962F405C-A442-417D-AB68-2983B21966D4}" presName="linNode" presStyleCnt="0"/>
      <dgm:spPr/>
    </dgm:pt>
    <dgm:pt modelId="{BB9A05E3-AA21-4868-A536-1D4C07FD6982}" type="pres">
      <dgm:prSet presAssocID="{962F405C-A442-417D-AB68-2983B21966D4}" presName="parentText" presStyleLbl="node1" presStyleIdx="2" presStyleCnt="3" custScaleY="137752" custLinFactY="-16515" custLinFactNeighborX="-27135" custLinFactNeighborY="-100000">
        <dgm:presLayoutVars>
          <dgm:chMax val="1"/>
          <dgm:bulletEnabled val="1"/>
        </dgm:presLayoutVars>
      </dgm:prSet>
      <dgm:spPr/>
    </dgm:pt>
  </dgm:ptLst>
  <dgm:cxnLst>
    <dgm:cxn modelId="{D6FA2712-42BD-4AFE-B953-A374FCBDB3F4}" type="presOf" srcId="{96806577-600A-4873-8923-E455CED5D0BC}" destId="{5D447F51-5CC4-4C6F-835C-2E75BBA925D6}" srcOrd="0" destOrd="0" presId="urn:microsoft.com/office/officeart/2005/8/layout/vList5"/>
    <dgm:cxn modelId="{B5C6E323-3051-4C08-A50F-8836E6704647}" srcId="{850D1AFE-C16E-4343-954E-E060E404796D}" destId="{962F405C-A442-417D-AB68-2983B21966D4}" srcOrd="2" destOrd="0" parTransId="{A8DA7E1C-7DA3-425B-9AD4-E20E7380E77F}" sibTransId="{A8D29FAB-296C-4B32-ABCF-CC9BD40F42CE}"/>
    <dgm:cxn modelId="{1614845F-94C9-473A-A6C3-D42B6606BCE9}" type="presOf" srcId="{850D1AFE-C16E-4343-954E-E060E404796D}" destId="{8AACA4D9-027F-41BC-AD42-6E32B073F2A8}" srcOrd="0" destOrd="0" presId="urn:microsoft.com/office/officeart/2005/8/layout/vList5"/>
    <dgm:cxn modelId="{453C0184-3262-43D9-87ED-EC8AD1ECF7A0}" srcId="{850D1AFE-C16E-4343-954E-E060E404796D}" destId="{96806577-600A-4873-8923-E455CED5D0BC}" srcOrd="1" destOrd="0" parTransId="{A120AE76-B5C2-4197-89D6-D59D63FFD89A}" sibTransId="{01D3BB7E-E621-479D-9624-0037789BC12A}"/>
    <dgm:cxn modelId="{13F1B090-344A-4618-BBC6-0AB6359ACE66}" type="presOf" srcId="{BEB4F0C0-6748-4BB9-9623-0498A9AF0C72}" destId="{3FB7EF30-C5A6-4814-B08A-DCE1A4B8F57F}" srcOrd="0" destOrd="0" presId="urn:microsoft.com/office/officeart/2005/8/layout/vList5"/>
    <dgm:cxn modelId="{D74EC694-70F4-4B97-9798-565F85CE0EFF}" srcId="{850D1AFE-C16E-4343-954E-E060E404796D}" destId="{BEB4F0C0-6748-4BB9-9623-0498A9AF0C72}" srcOrd="0" destOrd="0" parTransId="{7CA875F6-FD80-438D-9CDF-3A6ACB0B01BA}" sibTransId="{0ECE3065-37BE-4285-8D97-26F2D49488F7}"/>
    <dgm:cxn modelId="{933840DF-F094-4259-8D5C-014FA8B15DFF}" type="presOf" srcId="{962F405C-A442-417D-AB68-2983B21966D4}" destId="{BB9A05E3-AA21-4868-A536-1D4C07FD6982}" srcOrd="0" destOrd="0" presId="urn:microsoft.com/office/officeart/2005/8/layout/vList5"/>
    <dgm:cxn modelId="{6CE07DFA-2FE5-48C0-874F-A496A9733252}" type="presParOf" srcId="{8AACA4D9-027F-41BC-AD42-6E32B073F2A8}" destId="{DE848516-F5FA-48AE-A493-8EE4BB8C5F87}" srcOrd="0" destOrd="0" presId="urn:microsoft.com/office/officeart/2005/8/layout/vList5"/>
    <dgm:cxn modelId="{24E4EAA0-E28F-4363-827C-AE1F9CFACB21}" type="presParOf" srcId="{DE848516-F5FA-48AE-A493-8EE4BB8C5F87}" destId="{3FB7EF30-C5A6-4814-B08A-DCE1A4B8F57F}" srcOrd="0" destOrd="0" presId="urn:microsoft.com/office/officeart/2005/8/layout/vList5"/>
    <dgm:cxn modelId="{D97A90FB-A24A-4AEC-B8BD-762FE7DADA44}" type="presParOf" srcId="{8AACA4D9-027F-41BC-AD42-6E32B073F2A8}" destId="{2C5A99A3-AF97-4CE6-8449-4F57F18EA40A}" srcOrd="1" destOrd="0" presId="urn:microsoft.com/office/officeart/2005/8/layout/vList5"/>
    <dgm:cxn modelId="{37E2394C-3C26-42DD-B079-36A670267FD8}" type="presParOf" srcId="{8AACA4D9-027F-41BC-AD42-6E32B073F2A8}" destId="{4F785FDA-A02E-4633-9BF0-F614551E5AB2}" srcOrd="2" destOrd="0" presId="urn:microsoft.com/office/officeart/2005/8/layout/vList5"/>
    <dgm:cxn modelId="{842119D1-9B2A-4BAF-9FB8-CDC2E53B4AB2}" type="presParOf" srcId="{4F785FDA-A02E-4633-9BF0-F614551E5AB2}" destId="{5D447F51-5CC4-4C6F-835C-2E75BBA925D6}" srcOrd="0" destOrd="0" presId="urn:microsoft.com/office/officeart/2005/8/layout/vList5"/>
    <dgm:cxn modelId="{AB6D5644-E8D4-49BD-9021-95BB429F7920}" type="presParOf" srcId="{8AACA4D9-027F-41BC-AD42-6E32B073F2A8}" destId="{7447CB3F-2394-47DC-AC1D-FD897FFC4FD4}" srcOrd="3" destOrd="0" presId="urn:microsoft.com/office/officeart/2005/8/layout/vList5"/>
    <dgm:cxn modelId="{85EFB692-8FB3-4A4F-88E5-0C829E88F758}" type="presParOf" srcId="{8AACA4D9-027F-41BC-AD42-6E32B073F2A8}" destId="{E64B3B10-27A6-42D1-9997-515756E7874D}" srcOrd="4" destOrd="0" presId="urn:microsoft.com/office/officeart/2005/8/layout/vList5"/>
    <dgm:cxn modelId="{B09FDF6C-2902-45C7-98A4-E038378ED50C}" type="presParOf" srcId="{E64B3B10-27A6-42D1-9997-515756E7874D}" destId="{BB9A05E3-AA21-4868-A536-1D4C07FD6982}"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26D8DE-7312-4236-A1AF-8D2CA9CF0923}" type="doc">
      <dgm:prSet loTypeId="urn:microsoft.com/office/officeart/2005/8/layout/process4" loCatId="process" qsTypeId="urn:microsoft.com/office/officeart/2005/8/quickstyle/simple4" qsCatId="simple" csTypeId="urn:microsoft.com/office/officeart/2005/8/colors/colorful1" csCatId="colorful"/>
      <dgm:spPr/>
      <dgm:t>
        <a:bodyPr/>
        <a:lstStyle/>
        <a:p>
          <a:endParaRPr lang="en-US"/>
        </a:p>
      </dgm:t>
    </dgm:pt>
    <dgm:pt modelId="{824EC65A-E1DF-47EE-A3F7-557DD4A2AEDC}">
      <dgm:prSet custT="1"/>
      <dgm:spPr/>
      <dgm:t>
        <a:bodyPr/>
        <a:lstStyle/>
        <a:p>
          <a:r>
            <a:rPr lang="ar-IQ" sz="3600" dirty="0">
              <a:latin typeface="Arabic Typesetting" panose="03020402040406030203" pitchFamily="66" charset="-78"/>
              <a:cs typeface="Arabic Typesetting" panose="03020402040406030203" pitchFamily="66" charset="-78"/>
            </a:rPr>
            <a:t>وأن المشاكل النفسية تأتي من عدم التلاؤم بين "الذات" و"الذات المثالية" و"الذات الواقعية". </a:t>
          </a:r>
          <a:endParaRPr lang="en-US" sz="3600" dirty="0">
            <a:latin typeface="Arabic Typesetting" panose="03020402040406030203" pitchFamily="66" charset="-78"/>
            <a:cs typeface="Arabic Typesetting" panose="03020402040406030203" pitchFamily="66" charset="-78"/>
          </a:endParaRPr>
        </a:p>
      </dgm:t>
    </dgm:pt>
    <dgm:pt modelId="{DC565E79-01A1-4566-8AE5-77011F402AAE}" type="parTrans" cxnId="{556981A3-03A6-4967-BBE4-69CDE68AF983}">
      <dgm:prSet/>
      <dgm:spPr/>
      <dgm:t>
        <a:bodyPr/>
        <a:lstStyle/>
        <a:p>
          <a:endParaRPr lang="en-US"/>
        </a:p>
      </dgm:t>
    </dgm:pt>
    <dgm:pt modelId="{599CA113-AEBF-4150-8ECE-FD84D1CFDF5A}" type="sibTrans" cxnId="{556981A3-03A6-4967-BBE4-69CDE68AF983}">
      <dgm:prSet/>
      <dgm:spPr/>
      <dgm:t>
        <a:bodyPr/>
        <a:lstStyle/>
        <a:p>
          <a:endParaRPr lang="en-US"/>
        </a:p>
      </dgm:t>
    </dgm:pt>
    <dgm:pt modelId="{E38C73F8-900D-42FA-BBA1-23E7651406D4}">
      <dgm:prSet custT="1"/>
      <dgm:spPr/>
      <dgm:t>
        <a:bodyPr/>
        <a:lstStyle/>
        <a:p>
          <a:r>
            <a:rPr lang="ar-IQ" sz="3600" dirty="0">
              <a:latin typeface="Arabic Typesetting" panose="03020402040406030203" pitchFamily="66" charset="-78"/>
              <a:cs typeface="Arabic Typesetting" panose="03020402040406030203" pitchFamily="66" charset="-78"/>
            </a:rPr>
            <a:t>ويمكن تلافي عدم التلاؤم هذا عن طريق تربية تشدد على التقبل غير المشروط، الاستعداد لتقبل شرعية مشاعر الإنسان وأحاسيسه.</a:t>
          </a:r>
          <a:endParaRPr lang="en-US" sz="3600" dirty="0">
            <a:latin typeface="Arabic Typesetting" panose="03020402040406030203" pitchFamily="66" charset="-78"/>
            <a:cs typeface="Arabic Typesetting" panose="03020402040406030203" pitchFamily="66" charset="-78"/>
          </a:endParaRPr>
        </a:p>
      </dgm:t>
    </dgm:pt>
    <dgm:pt modelId="{381EA9E3-FDD8-4ABB-B7B3-1443289B8986}" type="parTrans" cxnId="{ABEA306F-1F96-4CE6-9B93-070D02DE0FE2}">
      <dgm:prSet/>
      <dgm:spPr/>
      <dgm:t>
        <a:bodyPr/>
        <a:lstStyle/>
        <a:p>
          <a:endParaRPr lang="en-US"/>
        </a:p>
      </dgm:t>
    </dgm:pt>
    <dgm:pt modelId="{C6438E02-0AF8-4408-874B-29476669735E}" type="sibTrans" cxnId="{ABEA306F-1F96-4CE6-9B93-070D02DE0FE2}">
      <dgm:prSet/>
      <dgm:spPr/>
      <dgm:t>
        <a:bodyPr/>
        <a:lstStyle/>
        <a:p>
          <a:endParaRPr lang="en-US"/>
        </a:p>
      </dgm:t>
    </dgm:pt>
    <dgm:pt modelId="{EE0A7233-C74E-439C-A873-796395F2B27A}" type="pres">
      <dgm:prSet presAssocID="{D026D8DE-7312-4236-A1AF-8D2CA9CF0923}" presName="Name0" presStyleCnt="0">
        <dgm:presLayoutVars>
          <dgm:dir/>
          <dgm:animLvl val="lvl"/>
          <dgm:resizeHandles val="exact"/>
        </dgm:presLayoutVars>
      </dgm:prSet>
      <dgm:spPr/>
    </dgm:pt>
    <dgm:pt modelId="{576041DA-72DE-475E-B594-27FE90F4A771}" type="pres">
      <dgm:prSet presAssocID="{E38C73F8-900D-42FA-BBA1-23E7651406D4}" presName="boxAndChildren" presStyleCnt="0"/>
      <dgm:spPr/>
    </dgm:pt>
    <dgm:pt modelId="{247A8ECC-725D-4E9D-BC62-9176B98D4A43}" type="pres">
      <dgm:prSet presAssocID="{E38C73F8-900D-42FA-BBA1-23E7651406D4}" presName="parentTextBox" presStyleLbl="node1" presStyleIdx="0" presStyleCnt="2"/>
      <dgm:spPr/>
    </dgm:pt>
    <dgm:pt modelId="{3412182A-6228-431E-90AF-707F88B2B2FB}" type="pres">
      <dgm:prSet presAssocID="{599CA113-AEBF-4150-8ECE-FD84D1CFDF5A}" presName="sp" presStyleCnt="0"/>
      <dgm:spPr/>
    </dgm:pt>
    <dgm:pt modelId="{18DB768D-6F29-4F46-8419-B1E8303870B7}" type="pres">
      <dgm:prSet presAssocID="{824EC65A-E1DF-47EE-A3F7-557DD4A2AEDC}" presName="arrowAndChildren" presStyleCnt="0"/>
      <dgm:spPr/>
    </dgm:pt>
    <dgm:pt modelId="{5B5C3C3A-B5B2-4399-AE38-853A0B97E1D0}" type="pres">
      <dgm:prSet presAssocID="{824EC65A-E1DF-47EE-A3F7-557DD4A2AEDC}" presName="parentTextArrow" presStyleLbl="node1" presStyleIdx="1" presStyleCnt="2"/>
      <dgm:spPr/>
    </dgm:pt>
  </dgm:ptLst>
  <dgm:cxnLst>
    <dgm:cxn modelId="{1B165434-06ED-400E-87B9-06FB90D71200}" type="presOf" srcId="{E38C73F8-900D-42FA-BBA1-23E7651406D4}" destId="{247A8ECC-725D-4E9D-BC62-9176B98D4A43}" srcOrd="0" destOrd="0" presId="urn:microsoft.com/office/officeart/2005/8/layout/process4"/>
    <dgm:cxn modelId="{ABEA306F-1F96-4CE6-9B93-070D02DE0FE2}" srcId="{D026D8DE-7312-4236-A1AF-8D2CA9CF0923}" destId="{E38C73F8-900D-42FA-BBA1-23E7651406D4}" srcOrd="1" destOrd="0" parTransId="{381EA9E3-FDD8-4ABB-B7B3-1443289B8986}" sibTransId="{C6438E02-0AF8-4408-874B-29476669735E}"/>
    <dgm:cxn modelId="{556981A3-03A6-4967-BBE4-69CDE68AF983}" srcId="{D026D8DE-7312-4236-A1AF-8D2CA9CF0923}" destId="{824EC65A-E1DF-47EE-A3F7-557DD4A2AEDC}" srcOrd="0" destOrd="0" parTransId="{DC565E79-01A1-4566-8AE5-77011F402AAE}" sibTransId="{599CA113-AEBF-4150-8ECE-FD84D1CFDF5A}"/>
    <dgm:cxn modelId="{AA6AAAA9-17AE-4D4B-9551-504B5D1FAA5A}" type="presOf" srcId="{824EC65A-E1DF-47EE-A3F7-557DD4A2AEDC}" destId="{5B5C3C3A-B5B2-4399-AE38-853A0B97E1D0}" srcOrd="0" destOrd="0" presId="urn:microsoft.com/office/officeart/2005/8/layout/process4"/>
    <dgm:cxn modelId="{F43845C2-2C70-4132-83A7-BF27C8C609FF}" type="presOf" srcId="{D026D8DE-7312-4236-A1AF-8D2CA9CF0923}" destId="{EE0A7233-C74E-439C-A873-796395F2B27A}" srcOrd="0" destOrd="0" presId="urn:microsoft.com/office/officeart/2005/8/layout/process4"/>
    <dgm:cxn modelId="{40A79EE6-6FDE-4423-AACF-4710A4217602}" type="presParOf" srcId="{EE0A7233-C74E-439C-A873-796395F2B27A}" destId="{576041DA-72DE-475E-B594-27FE90F4A771}" srcOrd="0" destOrd="0" presId="urn:microsoft.com/office/officeart/2005/8/layout/process4"/>
    <dgm:cxn modelId="{2CE1A5C8-BF36-44CC-8189-4DA59C40E373}" type="presParOf" srcId="{576041DA-72DE-475E-B594-27FE90F4A771}" destId="{247A8ECC-725D-4E9D-BC62-9176B98D4A43}" srcOrd="0" destOrd="0" presId="urn:microsoft.com/office/officeart/2005/8/layout/process4"/>
    <dgm:cxn modelId="{2600E200-82D6-4CC1-B8D1-302221634731}" type="presParOf" srcId="{EE0A7233-C74E-439C-A873-796395F2B27A}" destId="{3412182A-6228-431E-90AF-707F88B2B2FB}" srcOrd="1" destOrd="0" presId="urn:microsoft.com/office/officeart/2005/8/layout/process4"/>
    <dgm:cxn modelId="{A99A2DDC-CD4A-427F-8388-0ACF4AC99086}" type="presParOf" srcId="{EE0A7233-C74E-439C-A873-796395F2B27A}" destId="{18DB768D-6F29-4F46-8419-B1E8303870B7}" srcOrd="2" destOrd="0" presId="urn:microsoft.com/office/officeart/2005/8/layout/process4"/>
    <dgm:cxn modelId="{7D5D20B5-733F-436C-9868-B3ED636D2F5C}" type="presParOf" srcId="{18DB768D-6F29-4F46-8419-B1E8303870B7}" destId="{5B5C3C3A-B5B2-4399-AE38-853A0B97E1D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52EDF9-8CCB-4B9E-A480-D11F36B2EE0F}"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4B90418E-FA61-427E-8D94-44EBB571CB56}">
      <dgm:prSet custT="1"/>
      <dgm:spPr/>
      <dgm:t>
        <a:bodyPr/>
        <a:lstStyle/>
        <a:p>
          <a:pPr algn="just" rtl="1"/>
          <a:r>
            <a:rPr lang="ar-IQ" sz="3200" dirty="0">
              <a:latin typeface="Arabic Typesetting" panose="03020402040406030203" pitchFamily="66" charset="-78"/>
              <a:cs typeface="Arabic Typesetting" panose="03020402040406030203" pitchFamily="66" charset="-78"/>
            </a:rPr>
            <a:t>يعتبر هذا المصطلح من بين المصطلحات المهمة التي جاء بها روجرز الى علم النفس. ويقصد به القبول والدعم الأساسي للشخص بغض النظر عما يقوله أو يفعله.</a:t>
          </a:r>
          <a:endParaRPr lang="en-US" sz="3200" dirty="0">
            <a:latin typeface="Arabic Typesetting" panose="03020402040406030203" pitchFamily="66" charset="-78"/>
            <a:cs typeface="Arabic Typesetting" panose="03020402040406030203" pitchFamily="66" charset="-78"/>
          </a:endParaRPr>
        </a:p>
      </dgm:t>
    </dgm:pt>
    <dgm:pt modelId="{37B4D1DF-CB3B-4F92-A7A5-F5F08F0F6B9D}" type="parTrans" cxnId="{867F99BB-1303-4396-82A9-45BDB583BA15}">
      <dgm:prSet/>
      <dgm:spPr/>
      <dgm:t>
        <a:bodyPr/>
        <a:lstStyle/>
        <a:p>
          <a:endParaRPr lang="en-US"/>
        </a:p>
      </dgm:t>
    </dgm:pt>
    <dgm:pt modelId="{1ABBF11F-0BFA-47E2-97C6-8FAC8004EAED}" type="sibTrans" cxnId="{867F99BB-1303-4396-82A9-45BDB583BA15}">
      <dgm:prSet/>
      <dgm:spPr/>
      <dgm:t>
        <a:bodyPr/>
        <a:lstStyle/>
        <a:p>
          <a:endParaRPr lang="en-US"/>
        </a:p>
      </dgm:t>
    </dgm:pt>
    <dgm:pt modelId="{008AC93F-B6AB-4FD3-A081-60F063A8FBCD}">
      <dgm:prSet custT="1"/>
      <dgm:spPr/>
      <dgm:t>
        <a:bodyPr/>
        <a:lstStyle/>
        <a:p>
          <a:pPr rtl="1"/>
          <a:r>
            <a:rPr lang="ar-IQ" sz="3600" dirty="0">
              <a:latin typeface="Arabic Typesetting" panose="03020402040406030203" pitchFamily="66" charset="-78"/>
              <a:cs typeface="Arabic Typesetting" panose="03020402040406030203" pitchFamily="66" charset="-78"/>
            </a:rPr>
            <a:t>يعتقد روجرز أن الاعتبار الإيجابي غير المشروط ضروري للنمو الصحي للإنسان. </a:t>
          </a:r>
          <a:endParaRPr lang="en-US" sz="3600" dirty="0">
            <a:latin typeface="Arabic Typesetting" panose="03020402040406030203" pitchFamily="66" charset="-78"/>
            <a:cs typeface="Arabic Typesetting" panose="03020402040406030203" pitchFamily="66" charset="-78"/>
          </a:endParaRPr>
        </a:p>
      </dgm:t>
    </dgm:pt>
    <dgm:pt modelId="{8915D41D-9BB7-4EED-96FA-137CD86AEA29}" type="parTrans" cxnId="{DA64526C-6024-4E6B-BA95-0CF026161810}">
      <dgm:prSet/>
      <dgm:spPr/>
      <dgm:t>
        <a:bodyPr/>
        <a:lstStyle/>
        <a:p>
          <a:endParaRPr lang="en-US"/>
        </a:p>
      </dgm:t>
    </dgm:pt>
    <dgm:pt modelId="{BD52D54C-9DD6-4985-8BC8-D7870F6FD368}" type="sibTrans" cxnId="{DA64526C-6024-4E6B-BA95-0CF026161810}">
      <dgm:prSet/>
      <dgm:spPr/>
      <dgm:t>
        <a:bodyPr/>
        <a:lstStyle/>
        <a:p>
          <a:endParaRPr lang="en-US"/>
        </a:p>
      </dgm:t>
    </dgm:pt>
    <dgm:pt modelId="{DD1406BD-9B2F-481F-AFF6-E5EFF69EDAE1}">
      <dgm:prSet custT="1"/>
      <dgm:spPr/>
      <dgm:t>
        <a:bodyPr/>
        <a:lstStyle/>
        <a:p>
          <a:pPr algn="just" rtl="1"/>
          <a:r>
            <a:rPr lang="ar-IQ" sz="3200" dirty="0">
              <a:latin typeface="Arabic Typesetting" panose="03020402040406030203" pitchFamily="66" charset="-78"/>
              <a:cs typeface="Arabic Typesetting" panose="03020402040406030203" pitchFamily="66" charset="-78"/>
            </a:rPr>
            <a:t>عليه، يفترض على سبيل المثال، بالأم ان تُظهر لطفلها الاعتبار، والقبول الإيجابي غير المشروط، وهذا سوف يوفر أفضل الظروف الممكنة للنمو الشخصي.</a:t>
          </a:r>
          <a:endParaRPr lang="en-US" sz="3200" dirty="0">
            <a:latin typeface="Arabic Typesetting" panose="03020402040406030203" pitchFamily="66" charset="-78"/>
            <a:cs typeface="Arabic Typesetting" panose="03020402040406030203" pitchFamily="66" charset="-78"/>
          </a:endParaRPr>
        </a:p>
      </dgm:t>
    </dgm:pt>
    <dgm:pt modelId="{56A9D45C-6665-444D-9D85-BB5F475FCE64}" type="parTrans" cxnId="{A0113AD6-BB0D-4A14-8265-C58E7BBFC197}">
      <dgm:prSet/>
      <dgm:spPr/>
      <dgm:t>
        <a:bodyPr/>
        <a:lstStyle/>
        <a:p>
          <a:endParaRPr lang="en-US"/>
        </a:p>
      </dgm:t>
    </dgm:pt>
    <dgm:pt modelId="{DD8C3144-6042-48EB-A965-005129B3B71A}" type="sibTrans" cxnId="{A0113AD6-BB0D-4A14-8265-C58E7BBFC197}">
      <dgm:prSet/>
      <dgm:spPr/>
      <dgm:t>
        <a:bodyPr/>
        <a:lstStyle/>
        <a:p>
          <a:endParaRPr lang="en-US"/>
        </a:p>
      </dgm:t>
    </dgm:pt>
    <dgm:pt modelId="{1EA87037-8FA2-4BFC-9679-BD3A92AD3B24}" type="pres">
      <dgm:prSet presAssocID="{6B52EDF9-8CCB-4B9E-A480-D11F36B2EE0F}" presName="linear" presStyleCnt="0">
        <dgm:presLayoutVars>
          <dgm:animLvl val="lvl"/>
          <dgm:resizeHandles val="exact"/>
        </dgm:presLayoutVars>
      </dgm:prSet>
      <dgm:spPr/>
    </dgm:pt>
    <dgm:pt modelId="{A39AA27D-BC08-43FE-8DF9-C39EE6D65B9A}" type="pres">
      <dgm:prSet presAssocID="{4B90418E-FA61-427E-8D94-44EBB571CB56}" presName="parentText" presStyleLbl="node1" presStyleIdx="0" presStyleCnt="3">
        <dgm:presLayoutVars>
          <dgm:chMax val="0"/>
          <dgm:bulletEnabled val="1"/>
        </dgm:presLayoutVars>
      </dgm:prSet>
      <dgm:spPr/>
    </dgm:pt>
    <dgm:pt modelId="{FF1D19E9-5F76-4936-BAA6-646C6C420032}" type="pres">
      <dgm:prSet presAssocID="{1ABBF11F-0BFA-47E2-97C6-8FAC8004EAED}" presName="spacer" presStyleCnt="0"/>
      <dgm:spPr/>
    </dgm:pt>
    <dgm:pt modelId="{7DD2EDC7-87EF-44DD-8232-A30EC02336D0}" type="pres">
      <dgm:prSet presAssocID="{008AC93F-B6AB-4FD3-A081-60F063A8FBCD}" presName="parentText" presStyleLbl="node1" presStyleIdx="1" presStyleCnt="3">
        <dgm:presLayoutVars>
          <dgm:chMax val="0"/>
          <dgm:bulletEnabled val="1"/>
        </dgm:presLayoutVars>
      </dgm:prSet>
      <dgm:spPr/>
    </dgm:pt>
    <dgm:pt modelId="{26CB50E9-AE32-4ED7-8779-7AD16C9B4891}" type="pres">
      <dgm:prSet presAssocID="{BD52D54C-9DD6-4985-8BC8-D7870F6FD368}" presName="spacer" presStyleCnt="0"/>
      <dgm:spPr/>
    </dgm:pt>
    <dgm:pt modelId="{0DB6276D-BE6F-459F-8A04-1A07C93D0DCD}" type="pres">
      <dgm:prSet presAssocID="{DD1406BD-9B2F-481F-AFF6-E5EFF69EDAE1}" presName="parentText" presStyleLbl="node1" presStyleIdx="2" presStyleCnt="3">
        <dgm:presLayoutVars>
          <dgm:chMax val="0"/>
          <dgm:bulletEnabled val="1"/>
        </dgm:presLayoutVars>
      </dgm:prSet>
      <dgm:spPr/>
    </dgm:pt>
  </dgm:ptLst>
  <dgm:cxnLst>
    <dgm:cxn modelId="{998E0C36-1AAF-492B-BAFB-92BCF9746449}" type="presOf" srcId="{4B90418E-FA61-427E-8D94-44EBB571CB56}" destId="{A39AA27D-BC08-43FE-8DF9-C39EE6D65B9A}" srcOrd="0" destOrd="0" presId="urn:microsoft.com/office/officeart/2005/8/layout/vList2"/>
    <dgm:cxn modelId="{DA64526C-6024-4E6B-BA95-0CF026161810}" srcId="{6B52EDF9-8CCB-4B9E-A480-D11F36B2EE0F}" destId="{008AC93F-B6AB-4FD3-A081-60F063A8FBCD}" srcOrd="1" destOrd="0" parTransId="{8915D41D-9BB7-4EED-96FA-137CD86AEA29}" sibTransId="{BD52D54C-9DD6-4985-8BC8-D7870F6FD368}"/>
    <dgm:cxn modelId="{A1E7BA50-D508-49A2-8C24-C0CE2890AE9E}" type="presOf" srcId="{DD1406BD-9B2F-481F-AFF6-E5EFF69EDAE1}" destId="{0DB6276D-BE6F-459F-8A04-1A07C93D0DCD}" srcOrd="0" destOrd="0" presId="urn:microsoft.com/office/officeart/2005/8/layout/vList2"/>
    <dgm:cxn modelId="{867F99BB-1303-4396-82A9-45BDB583BA15}" srcId="{6B52EDF9-8CCB-4B9E-A480-D11F36B2EE0F}" destId="{4B90418E-FA61-427E-8D94-44EBB571CB56}" srcOrd="0" destOrd="0" parTransId="{37B4D1DF-CB3B-4F92-A7A5-F5F08F0F6B9D}" sibTransId="{1ABBF11F-0BFA-47E2-97C6-8FAC8004EAED}"/>
    <dgm:cxn modelId="{0E8F01BD-38EE-4123-AADB-505E16FB3428}" type="presOf" srcId="{008AC93F-B6AB-4FD3-A081-60F063A8FBCD}" destId="{7DD2EDC7-87EF-44DD-8232-A30EC02336D0}" srcOrd="0" destOrd="0" presId="urn:microsoft.com/office/officeart/2005/8/layout/vList2"/>
    <dgm:cxn modelId="{0ACC91C4-E297-4051-BDCD-493E46642AD1}" type="presOf" srcId="{6B52EDF9-8CCB-4B9E-A480-D11F36B2EE0F}" destId="{1EA87037-8FA2-4BFC-9679-BD3A92AD3B24}" srcOrd="0" destOrd="0" presId="urn:microsoft.com/office/officeart/2005/8/layout/vList2"/>
    <dgm:cxn modelId="{A0113AD6-BB0D-4A14-8265-C58E7BBFC197}" srcId="{6B52EDF9-8CCB-4B9E-A480-D11F36B2EE0F}" destId="{DD1406BD-9B2F-481F-AFF6-E5EFF69EDAE1}" srcOrd="2" destOrd="0" parTransId="{56A9D45C-6665-444D-9D85-BB5F475FCE64}" sibTransId="{DD8C3144-6042-48EB-A965-005129B3B71A}"/>
    <dgm:cxn modelId="{01B6B87E-493F-4CA0-B68C-9B2317E78BC3}" type="presParOf" srcId="{1EA87037-8FA2-4BFC-9679-BD3A92AD3B24}" destId="{A39AA27D-BC08-43FE-8DF9-C39EE6D65B9A}" srcOrd="0" destOrd="0" presId="urn:microsoft.com/office/officeart/2005/8/layout/vList2"/>
    <dgm:cxn modelId="{D68AEF08-F3CD-41CD-BB80-0F728BD5C7F8}" type="presParOf" srcId="{1EA87037-8FA2-4BFC-9679-BD3A92AD3B24}" destId="{FF1D19E9-5F76-4936-BAA6-646C6C420032}" srcOrd="1" destOrd="0" presId="urn:microsoft.com/office/officeart/2005/8/layout/vList2"/>
    <dgm:cxn modelId="{C37AA134-6860-46C3-87E7-14A6BC5C28DA}" type="presParOf" srcId="{1EA87037-8FA2-4BFC-9679-BD3A92AD3B24}" destId="{7DD2EDC7-87EF-44DD-8232-A30EC02336D0}" srcOrd="2" destOrd="0" presId="urn:microsoft.com/office/officeart/2005/8/layout/vList2"/>
    <dgm:cxn modelId="{6EA05B0C-D010-4100-A4F8-80E204161F82}" type="presParOf" srcId="{1EA87037-8FA2-4BFC-9679-BD3A92AD3B24}" destId="{26CB50E9-AE32-4ED7-8779-7AD16C9B4891}" srcOrd="3" destOrd="0" presId="urn:microsoft.com/office/officeart/2005/8/layout/vList2"/>
    <dgm:cxn modelId="{E136A3B3-D5B6-4B42-A370-13B8CD2B1613}" type="presParOf" srcId="{1EA87037-8FA2-4BFC-9679-BD3A92AD3B24}" destId="{0DB6276D-BE6F-459F-8A04-1A07C93D0DC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845106-B0F9-4CD3-ACB0-C0105954C85A}"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1B02FDE8-27C4-489D-AA13-85359A2131B0}">
      <dgm:prSet custT="1"/>
      <dgm:spPr/>
      <dgm:t>
        <a:bodyPr/>
        <a:lstStyle/>
        <a:p>
          <a:pPr algn="just" rtl="1"/>
          <a:r>
            <a:rPr lang="ar-IQ" sz="3600" dirty="0">
              <a:latin typeface="Arabic Typesetting" panose="03020402040406030203" pitchFamily="66" charset="-78"/>
              <a:cs typeface="Arabic Typesetting" panose="03020402040406030203" pitchFamily="66" charset="-78"/>
            </a:rPr>
            <a:t>غالبا ينظر إلى طروحات منظري المدرسة الإنسانية على انها ذاتية جدا، حيث تصعب دراسة وقياس مفاهيم مثل الخبرة الشخصية بشكل علمي موضوعي، أو، كيف يمكن ان نتكلم بموضوعية عن تحقيق احدهم لذاته؟ أو التقبل غير المشروط! الجواب، بالطبع، اننا لن نستطيع ذلك. في مثل هذه الحالات لن نستطيع إلا ان نعتمد على قياس الأفراد أنفسهم لخبراتهم.</a:t>
          </a:r>
        </a:p>
        <a:p>
          <a:pPr algn="just" rtl="1"/>
          <a:r>
            <a:rPr lang="ar-IQ" sz="3600" dirty="0">
              <a:latin typeface="Arabic Typesetting" panose="03020402040406030203" pitchFamily="66" charset="-78"/>
              <a:cs typeface="Arabic Typesetting" panose="03020402040406030203" pitchFamily="66" charset="-78"/>
            </a:rPr>
            <a:t>لذلك فان الملاحظات هنا غير قابلة للإثبات، ولا توجد طريقة دقيقة لقياس أو تكميم هذه الطروحات والأفكار.</a:t>
          </a:r>
          <a:endParaRPr lang="en-US" sz="3600" dirty="0">
            <a:latin typeface="Arabic Typesetting" panose="03020402040406030203" pitchFamily="66" charset="-78"/>
            <a:cs typeface="Arabic Typesetting" panose="03020402040406030203" pitchFamily="66" charset="-78"/>
          </a:endParaRPr>
        </a:p>
      </dgm:t>
    </dgm:pt>
    <dgm:pt modelId="{E331A0E6-93C2-4015-AFD5-A19B356FE35C}" type="parTrans" cxnId="{8E7E80D8-6638-49A0-B386-E7D3C94FB006}">
      <dgm:prSet/>
      <dgm:spPr/>
      <dgm:t>
        <a:bodyPr/>
        <a:lstStyle/>
        <a:p>
          <a:endParaRPr lang="en-US"/>
        </a:p>
      </dgm:t>
    </dgm:pt>
    <dgm:pt modelId="{66068A39-EC73-44E2-83A4-C4FA90F75140}" type="sibTrans" cxnId="{8E7E80D8-6638-49A0-B386-E7D3C94FB006}">
      <dgm:prSet/>
      <dgm:spPr/>
      <dgm:t>
        <a:bodyPr/>
        <a:lstStyle/>
        <a:p>
          <a:endParaRPr lang="en-US"/>
        </a:p>
      </dgm:t>
    </dgm:pt>
    <dgm:pt modelId="{066F3009-3C2A-4759-96D6-56D9A8B6F33B}" type="pres">
      <dgm:prSet presAssocID="{D7845106-B0F9-4CD3-ACB0-C0105954C85A}" presName="linear" presStyleCnt="0">
        <dgm:presLayoutVars>
          <dgm:animLvl val="lvl"/>
          <dgm:resizeHandles val="exact"/>
        </dgm:presLayoutVars>
      </dgm:prSet>
      <dgm:spPr/>
    </dgm:pt>
    <dgm:pt modelId="{5AEEC8A9-177B-4770-A49E-D2B8CB47ADE9}" type="pres">
      <dgm:prSet presAssocID="{1B02FDE8-27C4-489D-AA13-85359A2131B0}" presName="parentText" presStyleLbl="node1" presStyleIdx="0" presStyleCnt="1" custScaleY="1068196">
        <dgm:presLayoutVars>
          <dgm:chMax val="0"/>
          <dgm:bulletEnabled val="1"/>
        </dgm:presLayoutVars>
      </dgm:prSet>
      <dgm:spPr/>
    </dgm:pt>
  </dgm:ptLst>
  <dgm:cxnLst>
    <dgm:cxn modelId="{9CEA1623-EF28-4299-B854-7DC7D5DAD9FD}" type="presOf" srcId="{1B02FDE8-27C4-489D-AA13-85359A2131B0}" destId="{5AEEC8A9-177B-4770-A49E-D2B8CB47ADE9}" srcOrd="0" destOrd="0" presId="urn:microsoft.com/office/officeart/2005/8/layout/vList2"/>
    <dgm:cxn modelId="{8E7E80D8-6638-49A0-B386-E7D3C94FB006}" srcId="{D7845106-B0F9-4CD3-ACB0-C0105954C85A}" destId="{1B02FDE8-27C4-489D-AA13-85359A2131B0}" srcOrd="0" destOrd="0" parTransId="{E331A0E6-93C2-4015-AFD5-A19B356FE35C}" sibTransId="{66068A39-EC73-44E2-83A4-C4FA90F75140}"/>
    <dgm:cxn modelId="{3C27B3E6-3FD8-4221-9989-DEC85FAF6BF3}" type="presOf" srcId="{D7845106-B0F9-4CD3-ACB0-C0105954C85A}" destId="{066F3009-3C2A-4759-96D6-56D9A8B6F33B}" srcOrd="0" destOrd="0" presId="urn:microsoft.com/office/officeart/2005/8/layout/vList2"/>
    <dgm:cxn modelId="{BF647CB8-3BAB-456F-8784-58D1807EFCCE}" type="presParOf" srcId="{066F3009-3C2A-4759-96D6-56D9A8B6F33B}" destId="{5AEEC8A9-177B-4770-A49E-D2B8CB47ADE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8CC772-54BA-4F55-B60A-5364F47D3705}"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957A856-259C-4704-9D94-E9C4C782DE36}">
      <dgm:prSet custT="1"/>
      <dgm:spPr/>
      <dgm:t>
        <a:bodyPr/>
        <a:lstStyle/>
        <a:p>
          <a:r>
            <a:rPr lang="ar-IQ" sz="3600" dirty="0">
              <a:latin typeface="Arabic Typesetting" panose="03020402040406030203" pitchFamily="66" charset="-78"/>
              <a:cs typeface="Arabic Typesetting" panose="03020402040406030203" pitchFamily="66" charset="-78"/>
            </a:rPr>
            <a:t>التأكيد على دور الفرد، أعطى علم النفس الإنساني تقديرا أكبر في قدرة الفرد على السيطرة على صحته العقلية.</a:t>
          </a:r>
          <a:endParaRPr lang="en-US" sz="3600" dirty="0">
            <a:latin typeface="Arabic Typesetting" panose="03020402040406030203" pitchFamily="66" charset="-78"/>
            <a:cs typeface="Arabic Typesetting" panose="03020402040406030203" pitchFamily="66" charset="-78"/>
          </a:endParaRPr>
        </a:p>
      </dgm:t>
    </dgm:pt>
    <dgm:pt modelId="{4BBE009E-3D3D-4D64-A3F2-32F3C1B92462}" type="parTrans" cxnId="{CF9B9868-24E0-458D-B416-3F36FF72D06E}">
      <dgm:prSet/>
      <dgm:spPr/>
      <dgm:t>
        <a:bodyPr/>
        <a:lstStyle/>
        <a:p>
          <a:endParaRPr lang="en-US"/>
        </a:p>
      </dgm:t>
    </dgm:pt>
    <dgm:pt modelId="{C8731B2E-A89B-49A3-A266-CA1EB3719418}" type="sibTrans" cxnId="{CF9B9868-24E0-458D-B416-3F36FF72D06E}">
      <dgm:prSet/>
      <dgm:spPr/>
      <dgm:t>
        <a:bodyPr/>
        <a:lstStyle/>
        <a:p>
          <a:endParaRPr lang="en-US"/>
        </a:p>
      </dgm:t>
    </dgm:pt>
    <dgm:pt modelId="{F09D4A09-E218-4ABC-B8C7-9E6233F1F1FE}">
      <dgm:prSet custT="1"/>
      <dgm:spPr/>
      <dgm:t>
        <a:bodyPr/>
        <a:lstStyle/>
        <a:p>
          <a:r>
            <a:rPr lang="ar-IQ" sz="3600" dirty="0">
              <a:latin typeface="Arabic Typesetting" panose="03020402040406030203" pitchFamily="66" charset="-78"/>
              <a:cs typeface="Arabic Typesetting" panose="03020402040406030203" pitchFamily="66" charset="-78"/>
            </a:rPr>
            <a:t>اخذ تأثير البيئة بنظر الاعتبار، بدلا من التركيز على افكارنا ورغباتنا الداخلية فقط، فأن علم النفس الانساني اعطى للبيئة أهمية في التأثير على خبراتنا.</a:t>
          </a:r>
          <a:endParaRPr lang="en-US" sz="3600" dirty="0">
            <a:latin typeface="Arabic Typesetting" panose="03020402040406030203" pitchFamily="66" charset="-78"/>
            <a:cs typeface="Arabic Typesetting" panose="03020402040406030203" pitchFamily="66" charset="-78"/>
          </a:endParaRPr>
        </a:p>
      </dgm:t>
    </dgm:pt>
    <dgm:pt modelId="{A625A85B-B4BD-4CB9-8DDF-5407A3916EE5}" type="parTrans" cxnId="{BC0F9DE3-3752-4786-AE42-09E49C775513}">
      <dgm:prSet/>
      <dgm:spPr/>
      <dgm:t>
        <a:bodyPr/>
        <a:lstStyle/>
        <a:p>
          <a:endParaRPr lang="en-US"/>
        </a:p>
      </dgm:t>
    </dgm:pt>
    <dgm:pt modelId="{5CD83831-E0C2-466B-BA7C-7F12C5D70A78}" type="sibTrans" cxnId="{BC0F9DE3-3752-4786-AE42-09E49C775513}">
      <dgm:prSet/>
      <dgm:spPr/>
      <dgm:t>
        <a:bodyPr/>
        <a:lstStyle/>
        <a:p>
          <a:endParaRPr lang="en-US"/>
        </a:p>
      </dgm:t>
    </dgm:pt>
    <dgm:pt modelId="{E59D588E-F72C-498C-94C9-D7DBDB4CA339}" type="pres">
      <dgm:prSet presAssocID="{638CC772-54BA-4F55-B60A-5364F47D3705}" presName="linear" presStyleCnt="0">
        <dgm:presLayoutVars>
          <dgm:animLvl val="lvl"/>
          <dgm:resizeHandles val="exact"/>
        </dgm:presLayoutVars>
      </dgm:prSet>
      <dgm:spPr/>
    </dgm:pt>
    <dgm:pt modelId="{887E9478-DDF3-4587-AA50-A16639102B67}" type="pres">
      <dgm:prSet presAssocID="{B957A856-259C-4704-9D94-E9C4C782DE36}" presName="parentText" presStyleLbl="node1" presStyleIdx="0" presStyleCnt="2">
        <dgm:presLayoutVars>
          <dgm:chMax val="0"/>
          <dgm:bulletEnabled val="1"/>
        </dgm:presLayoutVars>
      </dgm:prSet>
      <dgm:spPr/>
    </dgm:pt>
    <dgm:pt modelId="{96BFD7A6-A371-4CC3-8C39-BAAE3760FEE4}" type="pres">
      <dgm:prSet presAssocID="{C8731B2E-A89B-49A3-A266-CA1EB3719418}" presName="spacer" presStyleCnt="0"/>
      <dgm:spPr/>
    </dgm:pt>
    <dgm:pt modelId="{CC3B0FD2-DE1B-421C-B640-762695E432DA}" type="pres">
      <dgm:prSet presAssocID="{F09D4A09-E218-4ABC-B8C7-9E6233F1F1FE}" presName="parentText" presStyleLbl="node1" presStyleIdx="1" presStyleCnt="2">
        <dgm:presLayoutVars>
          <dgm:chMax val="0"/>
          <dgm:bulletEnabled val="1"/>
        </dgm:presLayoutVars>
      </dgm:prSet>
      <dgm:spPr/>
    </dgm:pt>
  </dgm:ptLst>
  <dgm:cxnLst>
    <dgm:cxn modelId="{57050B5E-2823-4E34-A502-739D99DA30EA}" type="presOf" srcId="{638CC772-54BA-4F55-B60A-5364F47D3705}" destId="{E59D588E-F72C-498C-94C9-D7DBDB4CA339}" srcOrd="0" destOrd="0" presId="urn:microsoft.com/office/officeart/2005/8/layout/vList2"/>
    <dgm:cxn modelId="{CF9B9868-24E0-458D-B416-3F36FF72D06E}" srcId="{638CC772-54BA-4F55-B60A-5364F47D3705}" destId="{B957A856-259C-4704-9D94-E9C4C782DE36}" srcOrd="0" destOrd="0" parTransId="{4BBE009E-3D3D-4D64-A3F2-32F3C1B92462}" sibTransId="{C8731B2E-A89B-49A3-A266-CA1EB3719418}"/>
    <dgm:cxn modelId="{317D29DF-B2AD-42C5-9828-71B725C54C45}" type="presOf" srcId="{B957A856-259C-4704-9D94-E9C4C782DE36}" destId="{887E9478-DDF3-4587-AA50-A16639102B67}" srcOrd="0" destOrd="0" presId="urn:microsoft.com/office/officeart/2005/8/layout/vList2"/>
    <dgm:cxn modelId="{BC0F9DE3-3752-4786-AE42-09E49C775513}" srcId="{638CC772-54BA-4F55-B60A-5364F47D3705}" destId="{F09D4A09-E218-4ABC-B8C7-9E6233F1F1FE}" srcOrd="1" destOrd="0" parTransId="{A625A85B-B4BD-4CB9-8DDF-5407A3916EE5}" sibTransId="{5CD83831-E0C2-466B-BA7C-7F12C5D70A78}"/>
    <dgm:cxn modelId="{57CDD2F6-B59A-4409-B552-F665086E3917}" type="presOf" srcId="{F09D4A09-E218-4ABC-B8C7-9E6233F1F1FE}" destId="{CC3B0FD2-DE1B-421C-B640-762695E432DA}" srcOrd="0" destOrd="0" presId="urn:microsoft.com/office/officeart/2005/8/layout/vList2"/>
    <dgm:cxn modelId="{3E0E50D1-E578-4485-AE4C-43882111E605}" type="presParOf" srcId="{E59D588E-F72C-498C-94C9-D7DBDB4CA339}" destId="{887E9478-DDF3-4587-AA50-A16639102B67}" srcOrd="0" destOrd="0" presId="urn:microsoft.com/office/officeart/2005/8/layout/vList2"/>
    <dgm:cxn modelId="{723B37D3-1625-41FB-87F3-FDA1B57B95EE}" type="presParOf" srcId="{E59D588E-F72C-498C-94C9-D7DBDB4CA339}" destId="{96BFD7A6-A371-4CC3-8C39-BAAE3760FEE4}" srcOrd="1" destOrd="0" presId="urn:microsoft.com/office/officeart/2005/8/layout/vList2"/>
    <dgm:cxn modelId="{DCFD0793-1CFD-42F5-99B7-4BD0840653F7}" type="presParOf" srcId="{E59D588E-F72C-498C-94C9-D7DBDB4CA339}" destId="{CC3B0FD2-DE1B-421C-B640-762695E432D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9366F0-046F-438B-BB49-04E0EDA0EA8B}"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21FD66B3-2D2E-4C70-97A0-3834EF3934D8}">
      <dgm:prSet custT="1"/>
      <dgm:spPr/>
      <dgm:t>
        <a:bodyPr/>
        <a:lstStyle/>
        <a:p>
          <a:r>
            <a:rPr lang="ar-IQ" sz="3600" dirty="0">
              <a:latin typeface="Arabic Typesetting" panose="03020402040406030203" pitchFamily="66" charset="-78"/>
              <a:cs typeface="Arabic Typesetting" panose="03020402040406030203" pitchFamily="66" charset="-78"/>
            </a:rPr>
            <a:t>تأثير علم النفس الإنساني المستمر على العلاج، والتربية، والرعاية الصحية وميادين أخرى.</a:t>
          </a:r>
          <a:endParaRPr lang="en-US" sz="3600" dirty="0">
            <a:latin typeface="Arabic Typesetting" panose="03020402040406030203" pitchFamily="66" charset="-78"/>
            <a:cs typeface="Arabic Typesetting" panose="03020402040406030203" pitchFamily="66" charset="-78"/>
          </a:endParaRPr>
        </a:p>
      </dgm:t>
    </dgm:pt>
    <dgm:pt modelId="{49F2F43A-2314-4CDC-82B6-95D0640273E2}" type="parTrans" cxnId="{6306A8DA-62C5-4016-891D-15BFF6C6BC6E}">
      <dgm:prSet/>
      <dgm:spPr/>
      <dgm:t>
        <a:bodyPr/>
        <a:lstStyle/>
        <a:p>
          <a:endParaRPr lang="en-US"/>
        </a:p>
      </dgm:t>
    </dgm:pt>
    <dgm:pt modelId="{B8DD2528-181A-4F3E-B794-6C9B7165284E}" type="sibTrans" cxnId="{6306A8DA-62C5-4016-891D-15BFF6C6BC6E}">
      <dgm:prSet/>
      <dgm:spPr/>
      <dgm:t>
        <a:bodyPr/>
        <a:lstStyle/>
        <a:p>
          <a:endParaRPr lang="en-US"/>
        </a:p>
      </dgm:t>
    </dgm:pt>
    <dgm:pt modelId="{DCB2D587-D42F-43F3-AF8B-E6E74AF7C5CF}">
      <dgm:prSet custT="1"/>
      <dgm:spPr/>
      <dgm:t>
        <a:bodyPr/>
        <a:lstStyle/>
        <a:p>
          <a:r>
            <a:rPr lang="ar-IQ" sz="3600" dirty="0">
              <a:latin typeface="Arabic Typesetting" panose="03020402040406030203" pitchFamily="66" charset="-78"/>
              <a:cs typeface="Arabic Typesetting" panose="03020402040406030203" pitchFamily="66" charset="-78"/>
            </a:rPr>
            <a:t>ساعد علم النفس الإنساني في تعديل وجهة نظر الناس إلى عملية العلاج، من خلال جعل هذه العملية مقبولة بشكل أكبر للأفراد الطبيعيين، والأسوياء من أجل اكتشاف قدراتهم، وإمكانياتهم من خلال العلاج.  </a:t>
          </a:r>
          <a:endParaRPr lang="en-US" sz="3600" dirty="0">
            <a:latin typeface="Arabic Typesetting" panose="03020402040406030203" pitchFamily="66" charset="-78"/>
            <a:cs typeface="Arabic Typesetting" panose="03020402040406030203" pitchFamily="66" charset="-78"/>
          </a:endParaRPr>
        </a:p>
      </dgm:t>
    </dgm:pt>
    <dgm:pt modelId="{175DB04A-E6FB-4205-A33A-DBA5CBD0A8B8}" type="parTrans" cxnId="{00E6E1BA-F4CB-4C3F-9B6C-E60595FA17B2}">
      <dgm:prSet/>
      <dgm:spPr/>
      <dgm:t>
        <a:bodyPr/>
        <a:lstStyle/>
        <a:p>
          <a:endParaRPr lang="en-US"/>
        </a:p>
      </dgm:t>
    </dgm:pt>
    <dgm:pt modelId="{F4339CF5-E6C5-41B8-BC4D-88EC65E0767E}" type="sibTrans" cxnId="{00E6E1BA-F4CB-4C3F-9B6C-E60595FA17B2}">
      <dgm:prSet/>
      <dgm:spPr/>
      <dgm:t>
        <a:bodyPr/>
        <a:lstStyle/>
        <a:p>
          <a:endParaRPr lang="en-US"/>
        </a:p>
      </dgm:t>
    </dgm:pt>
    <dgm:pt modelId="{1A59CCBF-9715-47D3-841F-7F52CA4985E0}" type="pres">
      <dgm:prSet presAssocID="{DB9366F0-046F-438B-BB49-04E0EDA0EA8B}" presName="linear" presStyleCnt="0">
        <dgm:presLayoutVars>
          <dgm:animLvl val="lvl"/>
          <dgm:resizeHandles val="exact"/>
        </dgm:presLayoutVars>
      </dgm:prSet>
      <dgm:spPr/>
    </dgm:pt>
    <dgm:pt modelId="{E739B762-E8C0-41C1-8E4F-7E0E6F7003B7}" type="pres">
      <dgm:prSet presAssocID="{21FD66B3-2D2E-4C70-97A0-3834EF3934D8}" presName="parentText" presStyleLbl="node1" presStyleIdx="0" presStyleCnt="2">
        <dgm:presLayoutVars>
          <dgm:chMax val="0"/>
          <dgm:bulletEnabled val="1"/>
        </dgm:presLayoutVars>
      </dgm:prSet>
      <dgm:spPr/>
    </dgm:pt>
    <dgm:pt modelId="{EFA63A37-9E40-4A0F-8A06-D3A7DC4BE3F1}" type="pres">
      <dgm:prSet presAssocID="{B8DD2528-181A-4F3E-B794-6C9B7165284E}" presName="spacer" presStyleCnt="0"/>
      <dgm:spPr/>
    </dgm:pt>
    <dgm:pt modelId="{752B4F8A-5F14-4206-BF45-17C69B2F611C}" type="pres">
      <dgm:prSet presAssocID="{DCB2D587-D42F-43F3-AF8B-E6E74AF7C5CF}" presName="parentText" presStyleLbl="node1" presStyleIdx="1" presStyleCnt="2">
        <dgm:presLayoutVars>
          <dgm:chMax val="0"/>
          <dgm:bulletEnabled val="1"/>
        </dgm:presLayoutVars>
      </dgm:prSet>
      <dgm:spPr/>
    </dgm:pt>
  </dgm:ptLst>
  <dgm:cxnLst>
    <dgm:cxn modelId="{1ED7E363-8A5A-432C-8767-F4FFEEAF390E}" type="presOf" srcId="{DCB2D587-D42F-43F3-AF8B-E6E74AF7C5CF}" destId="{752B4F8A-5F14-4206-BF45-17C69B2F611C}" srcOrd="0" destOrd="0" presId="urn:microsoft.com/office/officeart/2005/8/layout/vList2"/>
    <dgm:cxn modelId="{40932245-5115-4633-A00A-9618B0C77B9A}" type="presOf" srcId="{21FD66B3-2D2E-4C70-97A0-3834EF3934D8}" destId="{E739B762-E8C0-41C1-8E4F-7E0E6F7003B7}" srcOrd="0" destOrd="0" presId="urn:microsoft.com/office/officeart/2005/8/layout/vList2"/>
    <dgm:cxn modelId="{AC545775-22C2-4E62-86BD-26D51A5FC467}" type="presOf" srcId="{DB9366F0-046F-438B-BB49-04E0EDA0EA8B}" destId="{1A59CCBF-9715-47D3-841F-7F52CA4985E0}" srcOrd="0" destOrd="0" presId="urn:microsoft.com/office/officeart/2005/8/layout/vList2"/>
    <dgm:cxn modelId="{00E6E1BA-F4CB-4C3F-9B6C-E60595FA17B2}" srcId="{DB9366F0-046F-438B-BB49-04E0EDA0EA8B}" destId="{DCB2D587-D42F-43F3-AF8B-E6E74AF7C5CF}" srcOrd="1" destOrd="0" parTransId="{175DB04A-E6FB-4205-A33A-DBA5CBD0A8B8}" sibTransId="{F4339CF5-E6C5-41B8-BC4D-88EC65E0767E}"/>
    <dgm:cxn modelId="{6306A8DA-62C5-4016-891D-15BFF6C6BC6E}" srcId="{DB9366F0-046F-438B-BB49-04E0EDA0EA8B}" destId="{21FD66B3-2D2E-4C70-97A0-3834EF3934D8}" srcOrd="0" destOrd="0" parTransId="{49F2F43A-2314-4CDC-82B6-95D0640273E2}" sibTransId="{B8DD2528-181A-4F3E-B794-6C9B7165284E}"/>
    <dgm:cxn modelId="{25954BC1-6810-4FC3-8DC5-CA9365991EF1}" type="presParOf" srcId="{1A59CCBF-9715-47D3-841F-7F52CA4985E0}" destId="{E739B762-E8C0-41C1-8E4F-7E0E6F7003B7}" srcOrd="0" destOrd="0" presId="urn:microsoft.com/office/officeart/2005/8/layout/vList2"/>
    <dgm:cxn modelId="{DF1CD9A5-AD72-424E-8027-0B58327A7AF9}" type="presParOf" srcId="{1A59CCBF-9715-47D3-841F-7F52CA4985E0}" destId="{EFA63A37-9E40-4A0F-8A06-D3A7DC4BE3F1}" srcOrd="1" destOrd="0" presId="urn:microsoft.com/office/officeart/2005/8/layout/vList2"/>
    <dgm:cxn modelId="{02F053E2-9646-4C50-B666-35F2A305B6C8}" type="presParOf" srcId="{1A59CCBF-9715-47D3-841F-7F52CA4985E0}" destId="{752B4F8A-5F14-4206-BF45-17C69B2F611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7EF30-C5A6-4814-B08A-DCE1A4B8F57F}">
      <dsp:nvSpPr>
        <dsp:cNvPr id="0" name=""/>
        <dsp:cNvSpPr/>
      </dsp:nvSpPr>
      <dsp:spPr>
        <a:xfrm>
          <a:off x="2856066" y="242477"/>
          <a:ext cx="3206409" cy="1655729"/>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rtl="1">
            <a:lnSpc>
              <a:spcPct val="90000"/>
            </a:lnSpc>
            <a:spcBef>
              <a:spcPct val="0"/>
            </a:spcBef>
            <a:spcAft>
              <a:spcPct val="35000"/>
            </a:spcAft>
            <a:buNone/>
          </a:pPr>
          <a:r>
            <a:rPr lang="ar-IQ" sz="3200" kern="1200" dirty="0">
              <a:latin typeface="Arabic Typesetting" panose="03020402040406030203" pitchFamily="66" charset="-78"/>
              <a:cs typeface="Arabic Typesetting" panose="03020402040406030203" pitchFamily="66" charset="-78"/>
            </a:rPr>
            <a:t>ويؤكد روجرز أن نظريته يمكن تطبيقها في كل التفاعلات بين الأشخاص وليس على التفاعل بين المعالِج والزبون فقط.</a:t>
          </a:r>
          <a:endParaRPr lang="en-US" sz="3200" kern="1200" dirty="0">
            <a:latin typeface="Arabic Typesetting" panose="03020402040406030203" pitchFamily="66" charset="-78"/>
            <a:cs typeface="Arabic Typesetting" panose="03020402040406030203" pitchFamily="66" charset="-78"/>
          </a:endParaRPr>
        </a:p>
      </dsp:txBody>
      <dsp:txXfrm>
        <a:off x="2936892" y="323303"/>
        <a:ext cx="3044757" cy="1494077"/>
      </dsp:txXfrm>
    </dsp:sp>
    <dsp:sp modelId="{5D447F51-5CC4-4C6F-835C-2E75BBA925D6}">
      <dsp:nvSpPr>
        <dsp:cNvPr id="0" name=""/>
        <dsp:cNvSpPr/>
      </dsp:nvSpPr>
      <dsp:spPr>
        <a:xfrm>
          <a:off x="5337827" y="2003016"/>
          <a:ext cx="3206409" cy="1310124"/>
        </a:xfrm>
        <a:prstGeom prst="round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ar-IQ" sz="3200" kern="1200" dirty="0">
              <a:latin typeface="Arabic Typesetting" panose="03020402040406030203" pitchFamily="66" charset="-78"/>
              <a:cs typeface="Arabic Typesetting" panose="03020402040406030203" pitchFamily="66" charset="-78"/>
            </a:rPr>
            <a:t>وأعتقد روجرز أن الدافع الأساسي لأفعال البشر هو الرغبة في... </a:t>
          </a:r>
          <a:endParaRPr lang="en-US" sz="3200" kern="1200" dirty="0">
            <a:latin typeface="Arabic Typesetting" panose="03020402040406030203" pitchFamily="66" charset="-78"/>
            <a:cs typeface="Arabic Typesetting" panose="03020402040406030203" pitchFamily="66" charset="-78"/>
          </a:endParaRPr>
        </a:p>
      </dsp:txBody>
      <dsp:txXfrm>
        <a:off x="5401782" y="2066971"/>
        <a:ext cx="3078499" cy="1182214"/>
      </dsp:txXfrm>
    </dsp:sp>
    <dsp:sp modelId="{BB9A05E3-AA21-4868-A536-1D4C07FD6982}">
      <dsp:nvSpPr>
        <dsp:cNvPr id="0" name=""/>
        <dsp:cNvSpPr/>
      </dsp:nvSpPr>
      <dsp:spPr>
        <a:xfrm>
          <a:off x="1984435" y="2185899"/>
          <a:ext cx="3206409" cy="1008788"/>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rtl="1">
            <a:lnSpc>
              <a:spcPct val="90000"/>
            </a:lnSpc>
            <a:spcBef>
              <a:spcPct val="0"/>
            </a:spcBef>
            <a:spcAft>
              <a:spcPct val="35000"/>
            </a:spcAft>
            <a:buNone/>
          </a:pPr>
          <a:r>
            <a:rPr lang="ar-IQ" sz="3200" kern="1200" dirty="0">
              <a:latin typeface="Arabic Typesetting" panose="03020402040406030203" pitchFamily="66" charset="-78"/>
              <a:cs typeface="Arabic Typesetting" panose="03020402040406030203" pitchFamily="66" charset="-78"/>
            </a:rPr>
            <a:t>تأكيد الذات </a:t>
          </a:r>
          <a:r>
            <a:rPr lang="en-US" sz="3200" kern="1200" dirty="0">
              <a:latin typeface="Arabic Typesetting" panose="03020402040406030203" pitchFamily="66" charset="-78"/>
              <a:cs typeface="Arabic Typesetting" panose="03020402040406030203" pitchFamily="66" charset="-78"/>
            </a:rPr>
            <a:t> </a:t>
          </a:r>
          <a:r>
            <a:rPr lang="en-US" sz="3200" b="1" kern="1200" dirty="0">
              <a:latin typeface="Arabic Typesetting" panose="03020402040406030203" pitchFamily="66" charset="-78"/>
              <a:cs typeface="Arabic Typesetting" panose="03020402040406030203" pitchFamily="66" charset="-78"/>
            </a:rPr>
            <a:t>Self-actualization</a:t>
          </a:r>
          <a:endParaRPr lang="en-US" sz="3200" kern="1200" dirty="0">
            <a:latin typeface="Arabic Typesetting" panose="03020402040406030203" pitchFamily="66" charset="-78"/>
            <a:cs typeface="Arabic Typesetting" panose="03020402040406030203" pitchFamily="66" charset="-78"/>
          </a:endParaRPr>
        </a:p>
      </dsp:txBody>
      <dsp:txXfrm>
        <a:off x="2033680" y="2235144"/>
        <a:ext cx="3107919" cy="9102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A8ECC-725D-4E9D-BC62-9176B98D4A43}">
      <dsp:nvSpPr>
        <dsp:cNvPr id="0" name=""/>
        <dsp:cNvSpPr/>
      </dsp:nvSpPr>
      <dsp:spPr>
        <a:xfrm>
          <a:off x="0" y="3177573"/>
          <a:ext cx="6832212" cy="2084831"/>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ar-IQ" sz="3600" kern="1200" dirty="0">
              <a:latin typeface="Arabic Typesetting" panose="03020402040406030203" pitchFamily="66" charset="-78"/>
              <a:cs typeface="Arabic Typesetting" panose="03020402040406030203" pitchFamily="66" charset="-78"/>
            </a:rPr>
            <a:t>ويمكن تلافي عدم التلاؤم هذا عن طريق تربية تشدد على التقبل غير المشروط، الاستعداد لتقبل شرعية مشاعر الإنسان وأحاسيسه.</a:t>
          </a:r>
          <a:endParaRPr lang="en-US" sz="3600" kern="1200" dirty="0">
            <a:latin typeface="Arabic Typesetting" panose="03020402040406030203" pitchFamily="66" charset="-78"/>
            <a:cs typeface="Arabic Typesetting" panose="03020402040406030203" pitchFamily="66" charset="-78"/>
          </a:endParaRPr>
        </a:p>
      </dsp:txBody>
      <dsp:txXfrm>
        <a:off x="0" y="3177573"/>
        <a:ext cx="6832212" cy="2084831"/>
      </dsp:txXfrm>
    </dsp:sp>
    <dsp:sp modelId="{5B5C3C3A-B5B2-4399-AE38-853A0B97E1D0}">
      <dsp:nvSpPr>
        <dsp:cNvPr id="0" name=""/>
        <dsp:cNvSpPr/>
      </dsp:nvSpPr>
      <dsp:spPr>
        <a:xfrm rot="10800000">
          <a:off x="0" y="2374"/>
          <a:ext cx="6832212" cy="3206471"/>
        </a:xfrm>
        <a:prstGeom prst="upArrowCallou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ar-IQ" sz="3600" kern="1200" dirty="0">
              <a:latin typeface="Arabic Typesetting" panose="03020402040406030203" pitchFamily="66" charset="-78"/>
              <a:cs typeface="Arabic Typesetting" panose="03020402040406030203" pitchFamily="66" charset="-78"/>
            </a:rPr>
            <a:t>وأن المشاكل النفسية تأتي من عدم التلاؤم بين "الذات" و"الذات المثالية" و"الذات الواقعية". </a:t>
          </a:r>
          <a:endParaRPr lang="en-US" sz="3600" kern="1200" dirty="0">
            <a:latin typeface="Arabic Typesetting" panose="03020402040406030203" pitchFamily="66" charset="-78"/>
            <a:cs typeface="Arabic Typesetting" panose="03020402040406030203" pitchFamily="66" charset="-78"/>
          </a:endParaRPr>
        </a:p>
      </dsp:txBody>
      <dsp:txXfrm rot="10800000">
        <a:off x="0" y="2374"/>
        <a:ext cx="6832212" cy="20834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AA27D-BC08-43FE-8DF9-C39EE6D65B9A}">
      <dsp:nvSpPr>
        <dsp:cNvPr id="0" name=""/>
        <dsp:cNvSpPr/>
      </dsp:nvSpPr>
      <dsp:spPr>
        <a:xfrm>
          <a:off x="0" y="1509"/>
          <a:ext cx="6832212" cy="168480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r>
            <a:rPr lang="ar-IQ" sz="3200" kern="1200" dirty="0">
              <a:latin typeface="Arabic Typesetting" panose="03020402040406030203" pitchFamily="66" charset="-78"/>
              <a:cs typeface="Arabic Typesetting" panose="03020402040406030203" pitchFamily="66" charset="-78"/>
            </a:rPr>
            <a:t>يعتبر هذا المصطلح من بين المصطلحات المهمة التي جاء بها روجرز الى علم النفس. ويقصد به القبول والدعم الأساسي للشخص بغض النظر عما يقوله أو يفعله.</a:t>
          </a:r>
          <a:endParaRPr lang="en-US" sz="3200" kern="1200" dirty="0">
            <a:latin typeface="Arabic Typesetting" panose="03020402040406030203" pitchFamily="66" charset="-78"/>
            <a:cs typeface="Arabic Typesetting" panose="03020402040406030203" pitchFamily="66" charset="-78"/>
          </a:endParaRPr>
        </a:p>
      </dsp:txBody>
      <dsp:txXfrm>
        <a:off x="82245" y="83754"/>
        <a:ext cx="6667722" cy="1520310"/>
      </dsp:txXfrm>
    </dsp:sp>
    <dsp:sp modelId="{7DD2EDC7-87EF-44DD-8232-A30EC02336D0}">
      <dsp:nvSpPr>
        <dsp:cNvPr id="0" name=""/>
        <dsp:cNvSpPr/>
      </dsp:nvSpPr>
      <dsp:spPr>
        <a:xfrm>
          <a:off x="0" y="1789989"/>
          <a:ext cx="6832212" cy="1684800"/>
        </a:xfrm>
        <a:prstGeom prst="round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r" defTabSz="1600200" rtl="1">
            <a:lnSpc>
              <a:spcPct val="90000"/>
            </a:lnSpc>
            <a:spcBef>
              <a:spcPct val="0"/>
            </a:spcBef>
            <a:spcAft>
              <a:spcPct val="35000"/>
            </a:spcAft>
            <a:buNone/>
          </a:pPr>
          <a:r>
            <a:rPr lang="ar-IQ" sz="3600" kern="1200" dirty="0">
              <a:latin typeface="Arabic Typesetting" panose="03020402040406030203" pitchFamily="66" charset="-78"/>
              <a:cs typeface="Arabic Typesetting" panose="03020402040406030203" pitchFamily="66" charset="-78"/>
            </a:rPr>
            <a:t>يعتقد روجرز أن الاعتبار الإيجابي غير المشروط ضروري للنمو الصحي للإنسان. </a:t>
          </a:r>
          <a:endParaRPr lang="en-US" sz="3600" kern="1200" dirty="0">
            <a:latin typeface="Arabic Typesetting" panose="03020402040406030203" pitchFamily="66" charset="-78"/>
            <a:cs typeface="Arabic Typesetting" panose="03020402040406030203" pitchFamily="66" charset="-78"/>
          </a:endParaRPr>
        </a:p>
      </dsp:txBody>
      <dsp:txXfrm>
        <a:off x="82245" y="1872234"/>
        <a:ext cx="6667722" cy="1520310"/>
      </dsp:txXfrm>
    </dsp:sp>
    <dsp:sp modelId="{0DB6276D-BE6F-459F-8A04-1A07C93D0DCD}">
      <dsp:nvSpPr>
        <dsp:cNvPr id="0" name=""/>
        <dsp:cNvSpPr/>
      </dsp:nvSpPr>
      <dsp:spPr>
        <a:xfrm>
          <a:off x="0" y="3578469"/>
          <a:ext cx="6832212" cy="1684800"/>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r>
            <a:rPr lang="ar-IQ" sz="3200" kern="1200" dirty="0">
              <a:latin typeface="Arabic Typesetting" panose="03020402040406030203" pitchFamily="66" charset="-78"/>
              <a:cs typeface="Arabic Typesetting" panose="03020402040406030203" pitchFamily="66" charset="-78"/>
            </a:rPr>
            <a:t>عليه، يفترض على سبيل المثال، بالأم ان تُظهر لطفلها الاعتبار، والقبول الإيجابي غير المشروط، وهذا سوف يوفر أفضل الظروف الممكنة للنمو الشخصي.</a:t>
          </a:r>
          <a:endParaRPr lang="en-US" sz="3200" kern="1200" dirty="0">
            <a:latin typeface="Arabic Typesetting" panose="03020402040406030203" pitchFamily="66" charset="-78"/>
            <a:cs typeface="Arabic Typesetting" panose="03020402040406030203" pitchFamily="66" charset="-78"/>
          </a:endParaRPr>
        </a:p>
      </dsp:txBody>
      <dsp:txXfrm>
        <a:off x="82245" y="3660714"/>
        <a:ext cx="6667722" cy="15203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EC8A9-177B-4770-A49E-D2B8CB47ADE9}">
      <dsp:nvSpPr>
        <dsp:cNvPr id="0" name=""/>
        <dsp:cNvSpPr/>
      </dsp:nvSpPr>
      <dsp:spPr>
        <a:xfrm>
          <a:off x="0" y="72823"/>
          <a:ext cx="6832212" cy="5119132"/>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just" defTabSz="1600200" rtl="1">
            <a:lnSpc>
              <a:spcPct val="90000"/>
            </a:lnSpc>
            <a:spcBef>
              <a:spcPct val="0"/>
            </a:spcBef>
            <a:spcAft>
              <a:spcPct val="35000"/>
            </a:spcAft>
            <a:buNone/>
          </a:pPr>
          <a:r>
            <a:rPr lang="ar-IQ" sz="3600" kern="1200" dirty="0">
              <a:latin typeface="Arabic Typesetting" panose="03020402040406030203" pitchFamily="66" charset="-78"/>
              <a:cs typeface="Arabic Typesetting" panose="03020402040406030203" pitchFamily="66" charset="-78"/>
            </a:rPr>
            <a:t>غالبا ينظر إلى طروحات منظري المدرسة الإنسانية على انها ذاتية جدا، حيث تصعب دراسة وقياس مفاهيم مثل الخبرة الشخصية بشكل علمي موضوعي، أو، كيف يمكن ان نتكلم بموضوعية عن تحقيق احدهم لذاته؟ أو التقبل غير المشروط! الجواب، بالطبع، اننا لن نستطيع ذلك. في مثل هذه الحالات لن نستطيع إلا ان نعتمد على قياس الأفراد أنفسهم لخبراتهم.</a:t>
          </a:r>
        </a:p>
        <a:p>
          <a:pPr marL="0" lvl="0" indent="0" algn="just" defTabSz="1600200" rtl="1">
            <a:lnSpc>
              <a:spcPct val="90000"/>
            </a:lnSpc>
            <a:spcBef>
              <a:spcPct val="0"/>
            </a:spcBef>
            <a:spcAft>
              <a:spcPct val="35000"/>
            </a:spcAft>
            <a:buNone/>
          </a:pPr>
          <a:r>
            <a:rPr lang="ar-IQ" sz="3600" kern="1200" dirty="0">
              <a:latin typeface="Arabic Typesetting" panose="03020402040406030203" pitchFamily="66" charset="-78"/>
              <a:cs typeface="Arabic Typesetting" panose="03020402040406030203" pitchFamily="66" charset="-78"/>
            </a:rPr>
            <a:t>لذلك فان الملاحظات هنا غير قابلة للإثبات، ولا توجد طريقة دقيقة لقياس أو تكميم هذه الطروحات والأفكار.</a:t>
          </a:r>
          <a:endParaRPr lang="en-US" sz="3600" kern="1200" dirty="0">
            <a:latin typeface="Arabic Typesetting" panose="03020402040406030203" pitchFamily="66" charset="-78"/>
            <a:cs typeface="Arabic Typesetting" panose="03020402040406030203" pitchFamily="66" charset="-78"/>
          </a:endParaRPr>
        </a:p>
      </dsp:txBody>
      <dsp:txXfrm>
        <a:off x="249895" y="322718"/>
        <a:ext cx="6332422" cy="46193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E9478-DDF3-4587-AA50-A16639102B67}">
      <dsp:nvSpPr>
        <dsp:cNvPr id="0" name=""/>
        <dsp:cNvSpPr/>
      </dsp:nvSpPr>
      <dsp:spPr>
        <a:xfrm>
          <a:off x="0" y="648531"/>
          <a:ext cx="6832212" cy="1890258"/>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ar-IQ" sz="3600" kern="1200" dirty="0">
              <a:latin typeface="Arabic Typesetting" panose="03020402040406030203" pitchFamily="66" charset="-78"/>
              <a:cs typeface="Arabic Typesetting" panose="03020402040406030203" pitchFamily="66" charset="-78"/>
            </a:rPr>
            <a:t>التأكيد على دور الفرد، أعطى علم النفس الإنساني تقديرا أكبر في قدرة الفرد على السيطرة على صحته العقلية.</a:t>
          </a:r>
          <a:endParaRPr lang="en-US" sz="3600" kern="1200" dirty="0">
            <a:latin typeface="Arabic Typesetting" panose="03020402040406030203" pitchFamily="66" charset="-78"/>
            <a:cs typeface="Arabic Typesetting" panose="03020402040406030203" pitchFamily="66" charset="-78"/>
          </a:endParaRPr>
        </a:p>
      </dsp:txBody>
      <dsp:txXfrm>
        <a:off x="92275" y="740806"/>
        <a:ext cx="6647662" cy="1705708"/>
      </dsp:txXfrm>
    </dsp:sp>
    <dsp:sp modelId="{CC3B0FD2-DE1B-421C-B640-762695E432DA}">
      <dsp:nvSpPr>
        <dsp:cNvPr id="0" name=""/>
        <dsp:cNvSpPr/>
      </dsp:nvSpPr>
      <dsp:spPr>
        <a:xfrm>
          <a:off x="0" y="2725989"/>
          <a:ext cx="6832212" cy="1890258"/>
        </a:xfrm>
        <a:prstGeom prst="roundRect">
          <a:avLst/>
        </a:prstGeom>
        <a:solidFill>
          <a:schemeClr val="accent5">
            <a:hueOff val="4808133"/>
            <a:satOff val="-9764"/>
            <a:lumOff val="627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ar-IQ" sz="3600" kern="1200" dirty="0">
              <a:latin typeface="Arabic Typesetting" panose="03020402040406030203" pitchFamily="66" charset="-78"/>
              <a:cs typeface="Arabic Typesetting" panose="03020402040406030203" pitchFamily="66" charset="-78"/>
            </a:rPr>
            <a:t>اخذ تأثير البيئة بنظر الاعتبار، بدلا من التركيز على افكارنا ورغباتنا الداخلية فقط، فأن علم النفس الانساني اعطى للبيئة أهمية في التأثير على خبراتنا.</a:t>
          </a:r>
          <a:endParaRPr lang="en-US" sz="3600" kern="1200" dirty="0">
            <a:latin typeface="Arabic Typesetting" panose="03020402040406030203" pitchFamily="66" charset="-78"/>
            <a:cs typeface="Arabic Typesetting" panose="03020402040406030203" pitchFamily="66" charset="-78"/>
          </a:endParaRPr>
        </a:p>
      </dsp:txBody>
      <dsp:txXfrm>
        <a:off x="92275" y="2818264"/>
        <a:ext cx="6647662" cy="17057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9B762-E8C0-41C1-8E4F-7E0E6F7003B7}">
      <dsp:nvSpPr>
        <dsp:cNvPr id="0" name=""/>
        <dsp:cNvSpPr/>
      </dsp:nvSpPr>
      <dsp:spPr>
        <a:xfrm>
          <a:off x="0" y="100436"/>
          <a:ext cx="6832212" cy="2438353"/>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ar-IQ" sz="3600" kern="1200" dirty="0">
              <a:latin typeface="Arabic Typesetting" panose="03020402040406030203" pitchFamily="66" charset="-78"/>
              <a:cs typeface="Arabic Typesetting" panose="03020402040406030203" pitchFamily="66" charset="-78"/>
            </a:rPr>
            <a:t>تأثير علم النفس الإنساني المستمر على العلاج، والتربية، والرعاية الصحية وميادين أخرى.</a:t>
          </a:r>
          <a:endParaRPr lang="en-US" sz="3600" kern="1200" dirty="0">
            <a:latin typeface="Arabic Typesetting" panose="03020402040406030203" pitchFamily="66" charset="-78"/>
            <a:cs typeface="Arabic Typesetting" panose="03020402040406030203" pitchFamily="66" charset="-78"/>
          </a:endParaRPr>
        </a:p>
      </dsp:txBody>
      <dsp:txXfrm>
        <a:off x="119031" y="219467"/>
        <a:ext cx="6594150" cy="2200291"/>
      </dsp:txXfrm>
    </dsp:sp>
    <dsp:sp modelId="{752B4F8A-5F14-4206-BF45-17C69B2F611C}">
      <dsp:nvSpPr>
        <dsp:cNvPr id="0" name=""/>
        <dsp:cNvSpPr/>
      </dsp:nvSpPr>
      <dsp:spPr>
        <a:xfrm>
          <a:off x="0" y="2725989"/>
          <a:ext cx="6832212" cy="2438353"/>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ar-IQ" sz="3600" kern="1200" dirty="0">
              <a:latin typeface="Arabic Typesetting" panose="03020402040406030203" pitchFamily="66" charset="-78"/>
              <a:cs typeface="Arabic Typesetting" panose="03020402040406030203" pitchFamily="66" charset="-78"/>
            </a:rPr>
            <a:t>ساعد علم النفس الإنساني في تعديل وجهة نظر الناس إلى عملية العلاج، من خلال جعل هذه العملية مقبولة بشكل أكبر للأفراد الطبيعيين، والأسوياء من أجل اكتشاف قدراتهم، وإمكانياتهم من خلال العلاج.  </a:t>
          </a:r>
          <a:endParaRPr lang="en-US" sz="3600" kern="1200" dirty="0">
            <a:latin typeface="Arabic Typesetting" panose="03020402040406030203" pitchFamily="66" charset="-78"/>
            <a:cs typeface="Arabic Typesetting" panose="03020402040406030203" pitchFamily="66" charset="-78"/>
          </a:endParaRPr>
        </a:p>
      </dsp:txBody>
      <dsp:txXfrm>
        <a:off x="119031" y="2845020"/>
        <a:ext cx="6594150" cy="220029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FB37D7-56E3-4973-9336-0B70086AACCF}"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857260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FB37D7-56E3-4973-9336-0B70086AACCF}"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653461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FB37D7-56E3-4973-9336-0B70086AACCF}"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E5DC96-7DE2-487A-9755-BCBBF7F98A9E}"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7353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2FB37D7-56E3-4973-9336-0B70086AACCF}" type="datetimeFigureOut">
              <a:rPr lang="ar-IQ" smtClean="0"/>
              <a:t>20/02/1443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2224841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2FB37D7-56E3-4973-9336-0B70086AACCF}" type="datetimeFigureOut">
              <a:rPr lang="ar-IQ" smtClean="0"/>
              <a:t>20/02/1443</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E5DC96-7DE2-487A-9755-BCBBF7F98A9E}"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4355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2FB37D7-56E3-4973-9336-0B70086AACCF}" type="datetimeFigureOut">
              <a:rPr lang="ar-IQ" smtClean="0"/>
              <a:t>20/02/1443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3885650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FB37D7-56E3-4973-9336-0B70086AACCF}"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3872550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FB37D7-56E3-4973-9336-0B70086AACCF}"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3573707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FB37D7-56E3-4973-9336-0B70086AACCF}"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286131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FB37D7-56E3-4973-9336-0B70086AACCF}"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3459795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FB37D7-56E3-4973-9336-0B70086AACCF}" type="datetimeFigureOut">
              <a:rPr lang="ar-IQ" smtClean="0"/>
              <a:t>20/02/1443</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723597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FB37D7-56E3-4973-9336-0B70086AACCF}" type="datetimeFigureOut">
              <a:rPr lang="ar-IQ" smtClean="0"/>
              <a:t>20/02/1443</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3956919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FB37D7-56E3-4973-9336-0B70086AACCF}" type="datetimeFigureOut">
              <a:rPr lang="ar-IQ" smtClean="0"/>
              <a:t>20/02/1443</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3939187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B37D7-56E3-4973-9336-0B70086AACCF}" type="datetimeFigureOut">
              <a:rPr lang="ar-IQ" smtClean="0"/>
              <a:t>20/02/1443</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246269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2FB37D7-56E3-4973-9336-0B70086AACCF}" type="datetimeFigureOut">
              <a:rPr lang="ar-IQ" smtClean="0"/>
              <a:t>20/02/1443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305633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2FB37D7-56E3-4973-9336-0B70086AACCF}" type="datetimeFigureOut">
              <a:rPr lang="ar-IQ" smtClean="0"/>
              <a:t>20/02/1443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E5DC96-7DE2-487A-9755-BCBBF7F98A9E}" type="slidenum">
              <a:rPr lang="ar-IQ" smtClean="0"/>
              <a:t>‹#›</a:t>
            </a:fld>
            <a:endParaRPr lang="ar-IQ"/>
          </a:p>
        </p:txBody>
      </p:sp>
    </p:spTree>
    <p:extLst>
      <p:ext uri="{BB962C8B-B14F-4D97-AF65-F5344CB8AC3E}">
        <p14:creationId xmlns:p14="http://schemas.microsoft.com/office/powerpoint/2010/main" val="225812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2FB37D7-56E3-4973-9336-0B70086AACCF}" type="datetimeFigureOut">
              <a:rPr lang="ar-IQ" smtClean="0"/>
              <a:t>20/02/1443</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0E5DC96-7DE2-487A-9755-BCBBF7F98A9E}" type="slidenum">
              <a:rPr lang="ar-IQ" smtClean="0"/>
              <a:t>‹#›</a:t>
            </a:fld>
            <a:endParaRPr lang="ar-IQ"/>
          </a:p>
        </p:txBody>
      </p:sp>
    </p:spTree>
    <p:extLst>
      <p:ext uri="{BB962C8B-B14F-4D97-AF65-F5344CB8AC3E}">
        <p14:creationId xmlns:p14="http://schemas.microsoft.com/office/powerpoint/2010/main" val="1722344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5155" y="860623"/>
            <a:ext cx="5835121" cy="3785860"/>
          </a:xfrm>
        </p:spPr>
        <p:txBody>
          <a:bodyPr>
            <a:noAutofit/>
          </a:bodyPr>
          <a:lstStyle/>
          <a:p>
            <a:pPr marL="0" indent="0" algn="just">
              <a:buNone/>
            </a:pPr>
            <a:r>
              <a:rPr lang="ar-IQ" sz="3600" b="1" dirty="0">
                <a:latin typeface="Arabic Typesetting" panose="03020402040406030203" pitchFamily="66" charset="-78"/>
                <a:cs typeface="Arabic Typesetting" panose="03020402040406030203" pitchFamily="66" charset="-78"/>
              </a:rPr>
              <a:t>كارل روجرز </a:t>
            </a:r>
            <a:r>
              <a:rPr lang="en-US" sz="3600" b="1" dirty="0">
                <a:latin typeface="Arabic Typesetting" panose="03020402040406030203" pitchFamily="66" charset="-78"/>
                <a:cs typeface="Arabic Typesetting" panose="03020402040406030203" pitchFamily="66" charset="-78"/>
              </a:rPr>
              <a:t> Carl Ransom Rogers</a:t>
            </a:r>
            <a:r>
              <a:rPr lang="ar-IQ" sz="3600" dirty="0">
                <a:latin typeface="Arabic Typesetting" panose="03020402040406030203" pitchFamily="66" charset="-78"/>
                <a:cs typeface="Arabic Typesetting" panose="03020402040406030203" pitchFamily="66" charset="-78"/>
              </a:rPr>
              <a:t>عالم نفس أمريكي تأثر بأفكار التحليلي المجدد أوتو رانك.</a:t>
            </a:r>
          </a:p>
          <a:p>
            <a:pPr marL="0" indent="0" algn="just">
              <a:buNone/>
            </a:pPr>
            <a:r>
              <a:rPr lang="ar-IQ" sz="3600" dirty="0">
                <a:latin typeface="Arabic Typesetting" panose="03020402040406030203" pitchFamily="66" charset="-78"/>
                <a:cs typeface="Arabic Typesetting" panose="03020402040406030203" pitchFamily="66" charset="-78"/>
              </a:rPr>
              <a:t>قام مع (أبراهام ماسلو) بتأسيس التوجه الإنساني في علم النفس السريري. </a:t>
            </a:r>
          </a:p>
          <a:p>
            <a:pPr marL="0" indent="0" algn="just">
              <a:buNone/>
            </a:pPr>
            <a:r>
              <a:rPr lang="ar-IQ" sz="3600" dirty="0">
                <a:latin typeface="Arabic Typesetting" panose="03020402040406030203" pitchFamily="66" charset="-78"/>
                <a:cs typeface="Arabic Typesetting" panose="03020402040406030203" pitchFamily="66" charset="-78"/>
              </a:rPr>
              <a:t>ساهم أيضا بتأسيس العلاج النفسي غير الموجّه الذي أسماه </a:t>
            </a:r>
          </a:p>
          <a:p>
            <a:pPr marL="0" indent="0" algn="just">
              <a:buNone/>
            </a:pPr>
            <a:r>
              <a:rPr lang="ar-IQ" sz="3600">
                <a:latin typeface="Arabic Typesetting" panose="03020402040406030203" pitchFamily="66" charset="-78"/>
                <a:cs typeface="Arabic Typesetting" panose="03020402040406030203" pitchFamily="66" charset="-78"/>
              </a:rPr>
              <a:t>العلاج المتمركز حول العميل. </a:t>
            </a:r>
            <a:endParaRPr lang="ar-IQ" sz="3600" dirty="0">
              <a:latin typeface="Arabic Typesetting" panose="03020402040406030203" pitchFamily="66" charset="-78"/>
              <a:cs typeface="Arabic Typesetting" panose="03020402040406030203" pitchFamily="66" charset="-78"/>
            </a:endParaRPr>
          </a:p>
        </p:txBody>
      </p:sp>
      <p:pic>
        <p:nvPicPr>
          <p:cNvPr id="4" name="Picture 3"/>
          <p:cNvPicPr>
            <a:picLocks noChangeAspect="1"/>
          </p:cNvPicPr>
          <p:nvPr/>
        </p:nvPicPr>
        <p:blipFill>
          <a:blip r:embed="rId2"/>
          <a:stretch>
            <a:fillRect/>
          </a:stretch>
        </p:blipFill>
        <p:spPr>
          <a:xfrm>
            <a:off x="8825152" y="860623"/>
            <a:ext cx="2560402" cy="3737814"/>
          </a:xfrm>
          <a:prstGeom prst="rect">
            <a:avLst/>
          </a:prstGeom>
        </p:spPr>
      </p:pic>
    </p:spTree>
    <p:extLst>
      <p:ext uri="{BB962C8B-B14F-4D97-AF65-F5344CB8AC3E}">
        <p14:creationId xmlns:p14="http://schemas.microsoft.com/office/powerpoint/2010/main" val="204924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08ED74B-06F2-4BD5-838F-1AAD0033EF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20" name="Group 19">
            <a:extLst>
              <a:ext uri="{FF2B5EF4-FFF2-40B4-BE49-F238E27FC236}">
                <a16:creationId xmlns:a16="http://schemas.microsoft.com/office/drawing/2014/main" id="{E9F586E1-75B5-49B8-9A21-DD14CA0F69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21" name="Freeform 11">
              <a:extLst>
                <a:ext uri="{FF2B5EF4-FFF2-40B4-BE49-F238E27FC236}">
                  <a16:creationId xmlns:a16="http://schemas.microsoft.com/office/drawing/2014/main" id="{8ECF1231-6B06-42A7-9653-F6A738AACE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2" name="Freeform 12">
              <a:extLst>
                <a:ext uri="{FF2B5EF4-FFF2-40B4-BE49-F238E27FC236}">
                  <a16:creationId xmlns:a16="http://schemas.microsoft.com/office/drawing/2014/main" id="{DD0D424C-4930-4745-B075-4AF5691E38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3" name="Freeform 13">
              <a:extLst>
                <a:ext uri="{FF2B5EF4-FFF2-40B4-BE49-F238E27FC236}">
                  <a16:creationId xmlns:a16="http://schemas.microsoft.com/office/drawing/2014/main" id="{8CD110D4-7970-4333-ACA2-F5A0DFCE9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4" name="Freeform 14">
              <a:extLst>
                <a:ext uri="{FF2B5EF4-FFF2-40B4-BE49-F238E27FC236}">
                  <a16:creationId xmlns:a16="http://schemas.microsoft.com/office/drawing/2014/main" id="{94C2DE85-6DF9-48B6-AC63-963A52242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5" name="Freeform 15">
              <a:extLst>
                <a:ext uri="{FF2B5EF4-FFF2-40B4-BE49-F238E27FC236}">
                  <a16:creationId xmlns:a16="http://schemas.microsoft.com/office/drawing/2014/main" id="{2B527314-243D-423D-9285-A30290D18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6" name="Freeform 16">
              <a:extLst>
                <a:ext uri="{FF2B5EF4-FFF2-40B4-BE49-F238E27FC236}">
                  <a16:creationId xmlns:a16="http://schemas.microsoft.com/office/drawing/2014/main" id="{857798C9-0A62-400E-B105-429ABFC4D7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7" name="Freeform 17">
              <a:extLst>
                <a:ext uri="{FF2B5EF4-FFF2-40B4-BE49-F238E27FC236}">
                  <a16:creationId xmlns:a16="http://schemas.microsoft.com/office/drawing/2014/main" id="{40E214F1-D642-41FF-8FBB-F1484108E9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8" name="Freeform 18">
              <a:extLst>
                <a:ext uri="{FF2B5EF4-FFF2-40B4-BE49-F238E27FC236}">
                  <a16:creationId xmlns:a16="http://schemas.microsoft.com/office/drawing/2014/main" id="{24EBEFE9-8F4F-41C2-9022-FF9730C4E0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9" name="Freeform 19">
              <a:extLst>
                <a:ext uri="{FF2B5EF4-FFF2-40B4-BE49-F238E27FC236}">
                  <a16:creationId xmlns:a16="http://schemas.microsoft.com/office/drawing/2014/main" id="{389BEA2F-6457-431A-941E-840A670CA1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0" name="Freeform 20">
              <a:extLst>
                <a:ext uri="{FF2B5EF4-FFF2-40B4-BE49-F238E27FC236}">
                  <a16:creationId xmlns:a16="http://schemas.microsoft.com/office/drawing/2014/main" id="{D32D9258-EB54-414B-A2D5-4583395695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1" name="Freeform 21">
              <a:extLst>
                <a:ext uri="{FF2B5EF4-FFF2-40B4-BE49-F238E27FC236}">
                  <a16:creationId xmlns:a16="http://schemas.microsoft.com/office/drawing/2014/main" id="{495967EF-C4BF-4A5F-90E5-A603A66542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2" name="Freeform 22">
              <a:extLst>
                <a:ext uri="{FF2B5EF4-FFF2-40B4-BE49-F238E27FC236}">
                  <a16:creationId xmlns:a16="http://schemas.microsoft.com/office/drawing/2014/main" id="{253675EB-03CE-4B59-BEBD-4D0D987104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34" name="Group 33">
            <a:extLst>
              <a:ext uri="{FF2B5EF4-FFF2-40B4-BE49-F238E27FC236}">
                <a16:creationId xmlns:a16="http://schemas.microsoft.com/office/drawing/2014/main" id="{F9CAF6A1-77C7-4ABC-9E4A-E74A8DB16D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35" name="Freeform 27">
              <a:extLst>
                <a:ext uri="{FF2B5EF4-FFF2-40B4-BE49-F238E27FC236}">
                  <a16:creationId xmlns:a16="http://schemas.microsoft.com/office/drawing/2014/main" id="{6B3F65AF-943F-4D0E-B890-AA058F48B3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6" name="Freeform 28">
              <a:extLst>
                <a:ext uri="{FF2B5EF4-FFF2-40B4-BE49-F238E27FC236}">
                  <a16:creationId xmlns:a16="http://schemas.microsoft.com/office/drawing/2014/main" id="{660B5807-5995-44AD-9E16-10337DC83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7" name="Freeform 29">
              <a:extLst>
                <a:ext uri="{FF2B5EF4-FFF2-40B4-BE49-F238E27FC236}">
                  <a16:creationId xmlns:a16="http://schemas.microsoft.com/office/drawing/2014/main" id="{E80AC2A9-A86D-45A4-B218-B52F22B3E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8" name="Freeform 30">
              <a:extLst>
                <a:ext uri="{FF2B5EF4-FFF2-40B4-BE49-F238E27FC236}">
                  <a16:creationId xmlns:a16="http://schemas.microsoft.com/office/drawing/2014/main" id="{2DB7D344-D8A0-46BE-8BD4-70DEC451E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9" name="Freeform 31">
              <a:extLst>
                <a:ext uri="{FF2B5EF4-FFF2-40B4-BE49-F238E27FC236}">
                  <a16:creationId xmlns:a16="http://schemas.microsoft.com/office/drawing/2014/main" id="{90B7E18B-6B64-4711-94DE-715DE0CB7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40" name="Freeform 32">
              <a:extLst>
                <a:ext uri="{FF2B5EF4-FFF2-40B4-BE49-F238E27FC236}">
                  <a16:creationId xmlns:a16="http://schemas.microsoft.com/office/drawing/2014/main" id="{7CCF1B9C-A47F-4AC1-8164-F13CD4288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41" name="Freeform 33">
              <a:extLst>
                <a:ext uri="{FF2B5EF4-FFF2-40B4-BE49-F238E27FC236}">
                  <a16:creationId xmlns:a16="http://schemas.microsoft.com/office/drawing/2014/main" id="{A7694E0F-733F-4E78-A250-B7840DA06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42" name="Freeform 34">
              <a:extLst>
                <a:ext uri="{FF2B5EF4-FFF2-40B4-BE49-F238E27FC236}">
                  <a16:creationId xmlns:a16="http://schemas.microsoft.com/office/drawing/2014/main" id="{7DE4B38A-BCE4-48FC-9109-41F73413B1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43" name="Freeform 35">
              <a:extLst>
                <a:ext uri="{FF2B5EF4-FFF2-40B4-BE49-F238E27FC236}">
                  <a16:creationId xmlns:a16="http://schemas.microsoft.com/office/drawing/2014/main" id="{36605C57-20A9-46A2-A6DB-2EA83ADC94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44" name="Freeform 36">
              <a:extLst>
                <a:ext uri="{FF2B5EF4-FFF2-40B4-BE49-F238E27FC236}">
                  <a16:creationId xmlns:a16="http://schemas.microsoft.com/office/drawing/2014/main" id="{23EFA4B2-9313-4409-9BAE-FC04D2AF1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45" name="Freeform 37">
              <a:extLst>
                <a:ext uri="{FF2B5EF4-FFF2-40B4-BE49-F238E27FC236}">
                  <a16:creationId xmlns:a16="http://schemas.microsoft.com/office/drawing/2014/main" id="{C8A794CC-8846-4A65-8227-1001468DB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6" name="Freeform 38">
              <a:extLst>
                <a:ext uri="{FF2B5EF4-FFF2-40B4-BE49-F238E27FC236}">
                  <a16:creationId xmlns:a16="http://schemas.microsoft.com/office/drawing/2014/main" id="{87046215-2C6C-4EFD-9689-6EBF98CA9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8" name="Rectangle 47">
            <a:extLst>
              <a:ext uri="{FF2B5EF4-FFF2-40B4-BE49-F238E27FC236}">
                <a16:creationId xmlns:a16="http://schemas.microsoft.com/office/drawing/2014/main" id="{CC9387DA-2D8E-4E5D-BD65-274370B659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11">
            <a:extLst>
              <a:ext uri="{FF2B5EF4-FFF2-40B4-BE49-F238E27FC236}">
                <a16:creationId xmlns:a16="http://schemas.microsoft.com/office/drawing/2014/main" id="{18BFC65B-9706-4EE1-8B75-FEEC1C530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5" name="Content Placeholder 2">
            <a:extLst>
              <a:ext uri="{FF2B5EF4-FFF2-40B4-BE49-F238E27FC236}">
                <a16:creationId xmlns:a16="http://schemas.microsoft.com/office/drawing/2014/main" id="{E5ED314A-CC5E-464A-9C71-3166EDE9388B}"/>
              </a:ext>
            </a:extLst>
          </p:cNvPr>
          <p:cNvGraphicFramePr>
            <a:graphicFrameLocks noGrp="1"/>
          </p:cNvGraphicFramePr>
          <p:nvPr>
            <p:ph idx="1"/>
            <p:extLst>
              <p:ext uri="{D42A27DB-BD31-4B8C-83A1-F6EECF244321}">
                <p14:modId xmlns:p14="http://schemas.microsoft.com/office/powerpoint/2010/main" val="642437856"/>
              </p:ext>
            </p:extLst>
          </p:nvPr>
        </p:nvGraphicFramePr>
        <p:xfrm>
          <a:off x="2434279" y="1121784"/>
          <a:ext cx="8915400" cy="4048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9709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3" name="Rectangle 12">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F87DECF-A01F-4A7B-84B5-5B67183F850D}"/>
              </a:ext>
            </a:extLst>
          </p:cNvPr>
          <p:cNvGraphicFramePr>
            <a:graphicFrameLocks noGrp="1"/>
          </p:cNvGraphicFramePr>
          <p:nvPr>
            <p:ph idx="1"/>
            <p:extLst>
              <p:ext uri="{D42A27DB-BD31-4B8C-83A1-F6EECF244321}">
                <p14:modId xmlns:p14="http://schemas.microsoft.com/office/powerpoint/2010/main" val="1409406433"/>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3913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3" name="Group 22">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7" name="Rectangle 36">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1" name="Rectangle 40">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1DB647-DBBE-4CEC-8196-471F87A11148}"/>
              </a:ext>
            </a:extLst>
          </p:cNvPr>
          <p:cNvSpPr>
            <a:spLocks noGrp="1"/>
          </p:cNvSpPr>
          <p:nvPr>
            <p:ph type="title"/>
          </p:nvPr>
        </p:nvSpPr>
        <p:spPr>
          <a:xfrm>
            <a:off x="1390690" y="1398328"/>
            <a:ext cx="2454052" cy="3029344"/>
          </a:xfrm>
        </p:spPr>
        <p:txBody>
          <a:bodyPr vert="horz" lIns="91440" tIns="45720" rIns="91440" bIns="45720" rtlCol="0" anchor="t">
            <a:noAutofit/>
          </a:bodyPr>
          <a:lstStyle/>
          <a:p>
            <a:pPr algn="r"/>
            <a:r>
              <a:rPr lang="en-US" sz="4000" b="1" dirty="0">
                <a:solidFill>
                  <a:schemeClr val="bg1"/>
                </a:solidFill>
                <a:latin typeface="Arabic Typesetting" panose="03020402040406030203" pitchFamily="66" charset="-78"/>
                <a:cs typeface="Arabic Typesetting" panose="03020402040406030203" pitchFamily="66" charset="-78"/>
              </a:rPr>
              <a:t>التقبل الإيجابي غير المشروط Unconditional positive regard</a:t>
            </a:r>
            <a:br>
              <a:rPr lang="en-US" sz="4000" b="1" dirty="0">
                <a:solidFill>
                  <a:schemeClr val="bg1"/>
                </a:solidFill>
                <a:latin typeface="Arabic Typesetting" panose="03020402040406030203" pitchFamily="66" charset="-78"/>
                <a:cs typeface="Arabic Typesetting" panose="03020402040406030203" pitchFamily="66" charset="-78"/>
              </a:rPr>
            </a:br>
            <a:endParaRPr lang="en-US" sz="4000" dirty="0">
              <a:solidFill>
                <a:schemeClr val="bg1"/>
              </a:solidFill>
              <a:latin typeface="Arabic Typesetting" panose="03020402040406030203" pitchFamily="66" charset="-78"/>
              <a:cs typeface="Arabic Typesetting" panose="03020402040406030203" pitchFamily="66" charset="-78"/>
            </a:endParaRPr>
          </a:p>
        </p:txBody>
      </p:sp>
      <p:sp>
        <p:nvSpPr>
          <p:cNvPr id="43"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5" name="Rectangle 44">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81A6D8F-0E90-4F27-801C-9E10D0EE8208}"/>
              </a:ext>
            </a:extLst>
          </p:cNvPr>
          <p:cNvGraphicFramePr>
            <a:graphicFrameLocks noGrp="1"/>
          </p:cNvGraphicFramePr>
          <p:nvPr>
            <p:ph idx="4294967295"/>
            <p:extLst>
              <p:ext uri="{D42A27DB-BD31-4B8C-83A1-F6EECF244321}">
                <p14:modId xmlns:p14="http://schemas.microsoft.com/office/powerpoint/2010/main" val="4085154781"/>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211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131A22-8BC7-40D5-B440-30D11AC3F4B5}"/>
              </a:ext>
            </a:extLst>
          </p:cNvPr>
          <p:cNvSpPr>
            <a:spLocks noGrp="1"/>
          </p:cNvSpPr>
          <p:nvPr>
            <p:ph idx="1"/>
          </p:nvPr>
        </p:nvSpPr>
        <p:spPr>
          <a:xfrm>
            <a:off x="2589212" y="1873188"/>
            <a:ext cx="8915400" cy="3559946"/>
          </a:xfrm>
        </p:spPr>
        <p:txBody>
          <a:bodyPr>
            <a:normAutofit/>
          </a:bodyPr>
          <a:lstStyle/>
          <a:p>
            <a:pPr algn="just"/>
            <a:r>
              <a:rPr lang="ar-IQ" sz="3600" dirty="0">
                <a:solidFill>
                  <a:schemeClr val="tx1"/>
                </a:solidFill>
                <a:latin typeface="Arabic Typesetting" panose="03020402040406030203" pitchFamily="66" charset="-78"/>
                <a:cs typeface="Arabic Typesetting" panose="03020402040406030203" pitchFamily="66" charset="-78"/>
              </a:rPr>
              <a:t>بالنسبة الى روجرز، من الضروري في أي علاقة صحية أن يكون لدينا </a:t>
            </a:r>
            <a:r>
              <a:rPr lang="ar-IQ" sz="3600" b="1" u="heavy" dirty="0">
                <a:solidFill>
                  <a:srgbClr val="FF0000"/>
                </a:solidFill>
                <a:latin typeface="Arabic Typesetting" panose="03020402040406030203" pitchFamily="66" charset="-78"/>
                <a:cs typeface="Arabic Typesetting" panose="03020402040406030203" pitchFamily="66" charset="-78"/>
              </a:rPr>
              <a:t>توقع للتغيير</a:t>
            </a:r>
            <a:r>
              <a:rPr lang="ar-IQ" sz="3600" dirty="0">
                <a:solidFill>
                  <a:schemeClr val="tx1"/>
                </a:solidFill>
                <a:latin typeface="Arabic Typesetting" panose="03020402040406030203" pitchFamily="66" charset="-78"/>
                <a:cs typeface="Arabic Typesetting" panose="03020402040406030203" pitchFamily="66" charset="-78"/>
              </a:rPr>
              <a:t>. وبالتالي، فإن الاعتبار الإيجابي غير المشروط يعني أن تضع الأم أو الوالدين معاً أو غيرهم وجوب تقبل أطفالهم أولاً فوق كل إعتبار، ووضع آرائهم الشخصية وتحيزاتهم جانباً. </a:t>
            </a:r>
          </a:p>
          <a:p>
            <a:pPr algn="just"/>
            <a:r>
              <a:rPr lang="ar-IQ" sz="3600" dirty="0">
                <a:solidFill>
                  <a:schemeClr val="tx1"/>
                </a:solidFill>
                <a:latin typeface="Arabic Typesetting" panose="03020402040406030203" pitchFamily="66" charset="-78"/>
                <a:cs typeface="Arabic Typesetting" panose="03020402040406030203" pitchFamily="66" charset="-78"/>
              </a:rPr>
              <a:t>العامل الرئيسي إذن في الاعتبار الإيجابي غير المشروط هو "القدرة على عزل السلوكيات عن الشخص الذي يعرضها أو يقوم بها".</a:t>
            </a:r>
          </a:p>
          <a:p>
            <a:pPr marL="0" indent="0" algn="just">
              <a:buNone/>
            </a:pPr>
            <a:endParaRPr lang="en-US" sz="3600" dirty="0"/>
          </a:p>
        </p:txBody>
      </p:sp>
    </p:spTree>
    <p:extLst>
      <p:ext uri="{BB962C8B-B14F-4D97-AF65-F5344CB8AC3E}">
        <p14:creationId xmlns:p14="http://schemas.microsoft.com/office/powerpoint/2010/main" val="23574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3" name="Group 22">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7" name="Rectangle 36">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1" name="Rectangle 40">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FB5EA1-5B41-47E6-8410-2E275B023EEE}"/>
              </a:ext>
            </a:extLst>
          </p:cNvPr>
          <p:cNvSpPr>
            <a:spLocks noGrp="1"/>
          </p:cNvSpPr>
          <p:nvPr>
            <p:ph type="title"/>
          </p:nvPr>
        </p:nvSpPr>
        <p:spPr>
          <a:xfrm>
            <a:off x="1259893" y="3101093"/>
            <a:ext cx="2454052" cy="2020392"/>
          </a:xfrm>
        </p:spPr>
        <p:txBody>
          <a:bodyPr vert="horz" lIns="91440" tIns="45720" rIns="91440" bIns="45720" rtlCol="0" anchor="t">
            <a:normAutofit fontScale="90000"/>
          </a:bodyPr>
          <a:lstStyle/>
          <a:p>
            <a:pPr rtl="0"/>
            <a:r>
              <a:rPr lang="en-US" sz="4400" b="1" dirty="0">
                <a:solidFill>
                  <a:schemeClr val="bg1"/>
                </a:solidFill>
                <a:latin typeface="Arabic Typesetting" panose="03020402040406030203" pitchFamily="66" charset="-78"/>
                <a:cs typeface="Arabic Typesetting" panose="03020402040406030203" pitchFamily="66" charset="-78"/>
              </a:rPr>
              <a:t>نقد علم النفس الإنساني </a:t>
            </a:r>
            <a:br>
              <a:rPr lang="en-US" sz="4400" dirty="0">
                <a:solidFill>
                  <a:schemeClr val="bg1"/>
                </a:solidFill>
                <a:latin typeface="Arabic Typesetting" panose="03020402040406030203" pitchFamily="66" charset="-78"/>
                <a:cs typeface="Arabic Typesetting" panose="03020402040406030203" pitchFamily="66" charset="-78"/>
              </a:rPr>
            </a:br>
            <a:endParaRPr lang="en-US" sz="4400" dirty="0">
              <a:solidFill>
                <a:schemeClr val="bg1"/>
              </a:solidFill>
              <a:latin typeface="Arabic Typesetting" panose="03020402040406030203" pitchFamily="66" charset="-78"/>
              <a:cs typeface="Arabic Typesetting" panose="03020402040406030203" pitchFamily="66" charset="-78"/>
            </a:endParaRPr>
          </a:p>
        </p:txBody>
      </p:sp>
      <p:sp>
        <p:nvSpPr>
          <p:cNvPr id="43"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5" name="Rectangle 44">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1C89477-1EA7-493B-8046-049E5C4A2579}"/>
              </a:ext>
            </a:extLst>
          </p:cNvPr>
          <p:cNvGraphicFramePr>
            <a:graphicFrameLocks noGrp="1"/>
          </p:cNvGraphicFramePr>
          <p:nvPr>
            <p:ph idx="4294967295"/>
            <p:extLst>
              <p:ext uri="{D42A27DB-BD31-4B8C-83A1-F6EECF244321}">
                <p14:modId xmlns:p14="http://schemas.microsoft.com/office/powerpoint/2010/main" val="527392113"/>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6443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3" name="Group 22">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7" name="Rectangle 36">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1" name="Rectangle 40">
            <a:extLst>
              <a:ext uri="{FF2B5EF4-FFF2-40B4-BE49-F238E27FC236}">
                <a16:creationId xmlns:a16="http://schemas.microsoft.com/office/drawing/2014/main" id="{6065F8A9-9499-4A44-BDAD-F706130FD8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3" name="Rectangle 42">
            <a:extLst>
              <a:ext uri="{FF2B5EF4-FFF2-40B4-BE49-F238E27FC236}">
                <a16:creationId xmlns:a16="http://schemas.microsoft.com/office/drawing/2014/main" id="{38132C2D-AFE4-478D-A86B-81059C205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205BFD52-DD96-4666-8D77-C636870FD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92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6AB9A0-2E40-478C-954E-5E569027EFE5}"/>
              </a:ext>
            </a:extLst>
          </p:cNvPr>
          <p:cNvSpPr>
            <a:spLocks noGrp="1"/>
          </p:cNvSpPr>
          <p:nvPr>
            <p:ph type="title"/>
          </p:nvPr>
        </p:nvSpPr>
        <p:spPr>
          <a:xfrm>
            <a:off x="9392813" y="3101093"/>
            <a:ext cx="2454052" cy="3029344"/>
          </a:xfrm>
        </p:spPr>
        <p:txBody>
          <a:bodyPr vert="horz" lIns="91440" tIns="45720" rIns="91440" bIns="45720" rtlCol="0" anchor="t">
            <a:normAutofit/>
          </a:bodyPr>
          <a:lstStyle/>
          <a:p>
            <a:pPr rtl="0"/>
            <a:r>
              <a:rPr lang="en-US" sz="4000" dirty="0">
                <a:solidFill>
                  <a:schemeClr val="bg1"/>
                </a:solidFill>
                <a:latin typeface="Arabic Typesetting" panose="03020402040406030203" pitchFamily="66" charset="-78"/>
                <a:cs typeface="Arabic Typesetting" panose="03020402040406030203" pitchFamily="66" charset="-78"/>
              </a:rPr>
              <a:t>مكامن القوة في علم النفس الإنساني</a:t>
            </a:r>
            <a:br>
              <a:rPr lang="en-US" sz="4000" dirty="0">
                <a:solidFill>
                  <a:schemeClr val="bg1"/>
                </a:solidFill>
                <a:latin typeface="Arabic Typesetting" panose="03020402040406030203" pitchFamily="66" charset="-78"/>
                <a:cs typeface="Arabic Typesetting" panose="03020402040406030203" pitchFamily="66" charset="-78"/>
              </a:rPr>
            </a:br>
            <a:endParaRPr lang="en-US" sz="4000" dirty="0">
              <a:solidFill>
                <a:schemeClr val="bg1"/>
              </a:solidFill>
              <a:latin typeface="Arabic Typesetting" panose="03020402040406030203" pitchFamily="66" charset="-78"/>
              <a:cs typeface="Arabic Typesetting" panose="03020402040406030203" pitchFamily="66" charset="-78"/>
            </a:endParaRPr>
          </a:p>
        </p:txBody>
      </p:sp>
      <p:sp>
        <p:nvSpPr>
          <p:cNvPr id="47" name="Freeform: Shape 46">
            <a:extLst>
              <a:ext uri="{FF2B5EF4-FFF2-40B4-BE49-F238E27FC236}">
                <a16:creationId xmlns:a16="http://schemas.microsoft.com/office/drawing/2014/main" id="{1941746C-2C12-4564-8342-A3055D836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132921" y="3187343"/>
            <a:ext cx="1105119" cy="506624"/>
          </a:xfrm>
          <a:custGeom>
            <a:avLst/>
            <a:gdLst>
              <a:gd name="connsiteX0" fmla="*/ 0 w 1105119"/>
              <a:gd name="connsiteY0" fmla="*/ 506624 h 506624"/>
              <a:gd name="connsiteX1" fmla="*/ 759132 w 1105119"/>
              <a:gd name="connsiteY1" fmla="*/ 505572 h 506624"/>
              <a:gd name="connsiteX2" fmla="*/ 849827 w 1105119"/>
              <a:gd name="connsiteY2" fmla="*/ 505572 h 506624"/>
              <a:gd name="connsiteX3" fmla="*/ 864083 w 1105119"/>
              <a:gd name="connsiteY3" fmla="*/ 500804 h 506624"/>
              <a:gd name="connsiteX4" fmla="*/ 869065 w 1105119"/>
              <a:gd name="connsiteY4" fmla="*/ 496035 h 506624"/>
              <a:gd name="connsiteX5" fmla="*/ 1098034 w 1105119"/>
              <a:gd name="connsiteY5" fmla="*/ 267092 h 506624"/>
              <a:gd name="connsiteX6" fmla="*/ 1098034 w 1105119"/>
              <a:gd name="connsiteY6" fmla="*/ 238480 h 506624"/>
              <a:gd name="connsiteX7" fmla="*/ 869065 w 1105119"/>
              <a:gd name="connsiteY7" fmla="*/ 9537 h 506624"/>
              <a:gd name="connsiteX8" fmla="*/ 864083 w 1105119"/>
              <a:gd name="connsiteY8" fmla="*/ 4769 h 506624"/>
              <a:gd name="connsiteX9" fmla="*/ 849827 w 1105119"/>
              <a:gd name="connsiteY9" fmla="*/ 0 h 506624"/>
              <a:gd name="connsiteX10" fmla="*/ 759132 w 1105119"/>
              <a:gd name="connsiteY10" fmla="*/ 0 h 506624"/>
              <a:gd name="connsiteX11" fmla="*/ 0 w 1105119"/>
              <a:gd name="connsiteY11" fmla="*/ 2157 h 506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5119" h="506624">
                <a:moveTo>
                  <a:pt x="0" y="506624"/>
                </a:moveTo>
                <a:lnTo>
                  <a:pt x="759132" y="505572"/>
                </a:lnTo>
                <a:lnTo>
                  <a:pt x="849827" y="505572"/>
                </a:lnTo>
                <a:cubicBezTo>
                  <a:pt x="854636" y="505572"/>
                  <a:pt x="859446" y="500804"/>
                  <a:pt x="864083" y="500804"/>
                </a:cubicBezTo>
                <a:cubicBezTo>
                  <a:pt x="864083" y="496035"/>
                  <a:pt x="869065" y="496035"/>
                  <a:pt x="869065" y="496035"/>
                </a:cubicBezTo>
                <a:lnTo>
                  <a:pt x="1098034" y="267092"/>
                </a:lnTo>
                <a:cubicBezTo>
                  <a:pt x="1107481" y="257555"/>
                  <a:pt x="1107481" y="248018"/>
                  <a:pt x="1098034" y="238480"/>
                </a:cubicBezTo>
                <a:lnTo>
                  <a:pt x="869065" y="9537"/>
                </a:lnTo>
                <a:cubicBezTo>
                  <a:pt x="867519" y="7914"/>
                  <a:pt x="865629" y="6392"/>
                  <a:pt x="864083" y="4769"/>
                </a:cubicBezTo>
                <a:cubicBezTo>
                  <a:pt x="859446" y="0"/>
                  <a:pt x="854636" y="0"/>
                  <a:pt x="849827" y="0"/>
                </a:cubicBezTo>
                <a:lnTo>
                  <a:pt x="759132" y="0"/>
                </a:lnTo>
                <a:lnTo>
                  <a:pt x="0" y="2157"/>
                </a:lnTo>
                <a:close/>
              </a:path>
            </a:pathLst>
          </a:custGeom>
          <a:solidFill>
            <a:schemeClr val="accent1"/>
          </a:solidFill>
          <a:ln>
            <a:noFill/>
          </a:ln>
        </p:spPr>
      </p:sp>
      <p:graphicFrame>
        <p:nvGraphicFramePr>
          <p:cNvPr id="5" name="Content Placeholder 2">
            <a:extLst>
              <a:ext uri="{FF2B5EF4-FFF2-40B4-BE49-F238E27FC236}">
                <a16:creationId xmlns:a16="http://schemas.microsoft.com/office/drawing/2014/main" id="{948FC264-6389-42A4-A78F-712A98EF8473}"/>
              </a:ext>
            </a:extLst>
          </p:cNvPr>
          <p:cNvGraphicFramePr>
            <a:graphicFrameLocks noGrp="1"/>
          </p:cNvGraphicFramePr>
          <p:nvPr>
            <p:ph idx="4294967295"/>
            <p:extLst>
              <p:ext uri="{D42A27DB-BD31-4B8C-83A1-F6EECF244321}">
                <p14:modId xmlns:p14="http://schemas.microsoft.com/office/powerpoint/2010/main" val="622001366"/>
              </p:ext>
            </p:extLst>
          </p:nvPr>
        </p:nvGraphicFramePr>
        <p:xfrm>
          <a:off x="6164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3570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3" name="Rectangle 12">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9CB63A3-31B4-414F-A076-5AED87D6D431}"/>
              </a:ext>
            </a:extLst>
          </p:cNvPr>
          <p:cNvGraphicFramePr>
            <a:graphicFrameLocks noGrp="1"/>
          </p:cNvGraphicFramePr>
          <p:nvPr>
            <p:ph idx="1"/>
            <p:extLst>
              <p:ext uri="{D42A27DB-BD31-4B8C-83A1-F6EECF244321}">
                <p14:modId xmlns:p14="http://schemas.microsoft.com/office/powerpoint/2010/main" val="2242725328"/>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578187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149</TotalTime>
  <Words>454</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Arabic Typesetting</vt:lpstr>
      <vt:lpstr>Arial</vt:lpstr>
      <vt:lpstr>Century Gothic</vt:lpstr>
      <vt:lpstr>Tahoma</vt:lpstr>
      <vt:lpstr>Wingdings 3</vt:lpstr>
      <vt:lpstr>Wisp</vt:lpstr>
      <vt:lpstr>PowerPoint Presentation</vt:lpstr>
      <vt:lpstr>PowerPoint Presentation</vt:lpstr>
      <vt:lpstr>PowerPoint Presentation</vt:lpstr>
      <vt:lpstr>التقبل الإيجابي غير المشروط Unconditional positive regard </vt:lpstr>
      <vt:lpstr>PowerPoint Presentation</vt:lpstr>
      <vt:lpstr>نقد علم النفس الإنساني  </vt:lpstr>
      <vt:lpstr>مكامن القوة في علم النفس الإنساني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Rifaat Jasseem</dc:creator>
  <cp:lastModifiedBy>Rifaat Jasseem</cp:lastModifiedBy>
  <cp:revision>4</cp:revision>
  <dcterms:created xsi:type="dcterms:W3CDTF">2021-09-17T17:01:35Z</dcterms:created>
  <dcterms:modified xsi:type="dcterms:W3CDTF">2021-09-27T18:09:24Z</dcterms:modified>
</cp:coreProperties>
</file>